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8"/>
  </p:notesMasterIdLst>
  <p:sldIdLst>
    <p:sldId id="256" r:id="rId2"/>
    <p:sldId id="257" r:id="rId3"/>
    <p:sldId id="260" r:id="rId4"/>
    <p:sldId id="261" r:id="rId5"/>
    <p:sldId id="262" r:id="rId6"/>
    <p:sldId id="267" r:id="rId7"/>
    <p:sldId id="297" r:id="rId8"/>
    <p:sldId id="258" r:id="rId9"/>
    <p:sldId id="259" r:id="rId10"/>
    <p:sldId id="263" r:id="rId11"/>
    <p:sldId id="265" r:id="rId12"/>
    <p:sldId id="264" r:id="rId13"/>
    <p:sldId id="266"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98" r:id="rId33"/>
    <p:sldId id="299" r:id="rId34"/>
    <p:sldId id="286" r:id="rId35"/>
    <p:sldId id="287" r:id="rId36"/>
    <p:sldId id="288" r:id="rId37"/>
    <p:sldId id="289" r:id="rId38"/>
    <p:sldId id="290" r:id="rId39"/>
    <p:sldId id="291" r:id="rId40"/>
    <p:sldId id="292" r:id="rId41"/>
    <p:sldId id="294" r:id="rId42"/>
    <p:sldId id="295" r:id="rId43"/>
    <p:sldId id="296" r:id="rId44"/>
    <p:sldId id="300" r:id="rId45"/>
    <p:sldId id="301" r:id="rId46"/>
    <p:sldId id="302" r:id="rId47"/>
    <p:sldId id="303" r:id="rId48"/>
    <p:sldId id="308" r:id="rId49"/>
    <p:sldId id="309" r:id="rId50"/>
    <p:sldId id="310" r:id="rId51"/>
    <p:sldId id="311" r:id="rId52"/>
    <p:sldId id="337" r:id="rId53"/>
    <p:sldId id="304" r:id="rId54"/>
    <p:sldId id="306" r:id="rId55"/>
    <p:sldId id="314" r:id="rId56"/>
    <p:sldId id="316" r:id="rId57"/>
    <p:sldId id="318" r:id="rId58"/>
    <p:sldId id="317" r:id="rId59"/>
    <p:sldId id="320" r:id="rId60"/>
    <p:sldId id="319" r:id="rId61"/>
    <p:sldId id="321" r:id="rId62"/>
    <p:sldId id="322" r:id="rId63"/>
    <p:sldId id="324" r:id="rId64"/>
    <p:sldId id="323" r:id="rId65"/>
    <p:sldId id="330" r:id="rId66"/>
    <p:sldId id="331" r:id="rId67"/>
    <p:sldId id="332" r:id="rId68"/>
    <p:sldId id="333" r:id="rId69"/>
    <p:sldId id="334" r:id="rId70"/>
    <p:sldId id="335" r:id="rId71"/>
    <p:sldId id="328" r:id="rId72"/>
    <p:sldId id="325" r:id="rId73"/>
    <p:sldId id="326" r:id="rId74"/>
    <p:sldId id="305" r:id="rId75"/>
    <p:sldId id="312" r:id="rId76"/>
    <p:sldId id="336" r:id="rId7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96"/>
    <p:restoredTop sz="64623" autoAdjust="0"/>
  </p:normalViewPr>
  <p:slideViewPr>
    <p:cSldViewPr snapToGrid="0" snapToObjects="1">
      <p:cViewPr varScale="1">
        <p:scale>
          <a:sx n="68" d="100"/>
          <a:sy n="68" d="100"/>
        </p:scale>
        <p:origin x="120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notesMaster" Target="notesMasters/notesMaster1.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media/image1.tiff>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tiff>
</file>

<file path=ppt/media/image20.gif>
</file>

<file path=ppt/media/image21.tiff>
</file>

<file path=ppt/media/image22.tiff>
</file>

<file path=ppt/media/image23.tiff>
</file>

<file path=ppt/media/image24.tiff>
</file>

<file path=ppt/media/image25.tiff>
</file>

<file path=ppt/media/image26.tiff>
</file>

<file path=ppt/media/image27.tiff>
</file>

<file path=ppt/media/image28.png>
</file>

<file path=ppt/media/image29.gif>
</file>

<file path=ppt/media/image3.tiff>
</file>

<file path=ppt/media/image30.gif>
</file>

<file path=ppt/media/image31.jpeg>
</file>

<file path=ppt/media/image32.png>
</file>

<file path=ppt/media/image33.jpeg>
</file>

<file path=ppt/media/image34.jpeg>
</file>

<file path=ppt/media/image35.png>
</file>

<file path=ppt/media/image36.png>
</file>

<file path=ppt/media/image37.png>
</file>

<file path=ppt/media/image38.tiff>
</file>

<file path=ppt/media/image39.tiff>
</file>

<file path=ppt/media/image4.tiff>
</file>

<file path=ppt/media/image40.tiff>
</file>

<file path=ppt/media/image41.png>
</file>

<file path=ppt/media/image42.tiff>
</file>

<file path=ppt/media/image43.tiff>
</file>

<file path=ppt/media/image44.tiff>
</file>

<file path=ppt/media/image45.tiff>
</file>

<file path=ppt/media/image46.tiff>
</file>

<file path=ppt/media/image47.tiff>
</file>

<file path=ppt/media/image48.tiff>
</file>

<file path=ppt/media/image49.tiff>
</file>

<file path=ppt/media/image5.tiff>
</file>

<file path=ppt/media/image50.tiff>
</file>

<file path=ppt/media/image51.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0786D6-6DC3-A447-93E4-55D0F9280D50}" type="datetimeFigureOut">
              <a:rPr lang="en-US" smtClean="0"/>
              <a:t>3/27/2018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D4E30B-0402-5140-84B7-A78AEBC08A19}" type="slidenum">
              <a:rPr lang="en-US" smtClean="0"/>
              <a:t>‹#›</a:t>
            </a:fld>
            <a:endParaRPr lang="en-US"/>
          </a:p>
        </p:txBody>
      </p:sp>
    </p:spTree>
    <p:extLst>
      <p:ext uri="{BB962C8B-B14F-4D97-AF65-F5344CB8AC3E}">
        <p14:creationId xmlns:p14="http://schemas.microsoft.com/office/powerpoint/2010/main" val="35557528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8" Type="http://schemas.openxmlformats.org/officeDocument/2006/relationships/hyperlink" Target="https://en.wikipedia.org/wiki/Linux" TargetMode="External"/><Relationship Id="rId3" Type="http://schemas.openxmlformats.org/officeDocument/2006/relationships/hyperlink" Target="https://en.wikipedia.org/wiki/Buffer_overflow" TargetMode="External"/><Relationship Id="rId7" Type="http://schemas.openxmlformats.org/officeDocument/2006/relationships/hyperlink" Target="https://en.wikipedia.org/wiki/Unix" TargetMode="External"/><Relationship Id="rId12" Type="http://schemas.openxmlformats.org/officeDocument/2006/relationships/hyperlink" Target="https://en.wikipedia.org/wiki/Denial-of-service_attack" TargetMode="External"/><Relationship Id="rId2" Type="http://schemas.openxmlformats.org/officeDocument/2006/relationships/slide" Target="../slides/slide23.xml"/><Relationship Id="rId1" Type="http://schemas.openxmlformats.org/officeDocument/2006/relationships/notesMaster" Target="../notesMasters/notesMaster1.xml"/><Relationship Id="rId6" Type="http://schemas.openxmlformats.org/officeDocument/2006/relationships/hyperlink" Target="https://en.wikipedia.org/wiki/TCP/IP" TargetMode="External"/><Relationship Id="rId11" Type="http://schemas.openxmlformats.org/officeDocument/2006/relationships/hyperlink" Target="https://en.wikipedia.org/wiki/Ping_flood" TargetMode="External"/><Relationship Id="rId5" Type="http://schemas.openxmlformats.org/officeDocument/2006/relationships/hyperlink" Target="https://en.wikipedia.org/wiki/Code_injection" TargetMode="External"/><Relationship Id="rId10" Type="http://schemas.openxmlformats.org/officeDocument/2006/relationships/hyperlink" Target="https://en.wikipedia.org/wiki/Microsoft_Windows" TargetMode="External"/><Relationship Id="rId4" Type="http://schemas.openxmlformats.org/officeDocument/2006/relationships/hyperlink" Target="https://en.wikipedia.org/wiki/Crash_(computing)" TargetMode="External"/><Relationship Id="rId9" Type="http://schemas.openxmlformats.org/officeDocument/2006/relationships/hyperlink" Target="https://en.wikipedia.org/wiki/Apple_Macintosh"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3" Type="http://schemas.openxmlformats.org/officeDocument/2006/relationships/hyperlink" Target="https://en.wikipedia.org/wiki/Wireless_access_point" TargetMode="External"/><Relationship Id="rId2" Type="http://schemas.openxmlformats.org/officeDocument/2006/relationships/slide" Target="../slides/slide50.xml"/><Relationship Id="rId1" Type="http://schemas.openxmlformats.org/officeDocument/2006/relationships/notesMaster" Target="../notesMasters/notesMaster1.xml"/><Relationship Id="rId4" Type="http://schemas.openxmlformats.org/officeDocument/2006/relationships/hyperlink" Target="https://en.wikipedia.org/wiki/Message_Integrity_Code" TargetMode="Externa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8" Type="http://schemas.openxmlformats.org/officeDocument/2006/relationships/hyperlink" Target="https://en.wikipedia.org/wiki/Demilitarized_zone" TargetMode="External"/><Relationship Id="rId3" Type="http://schemas.openxmlformats.org/officeDocument/2006/relationships/hyperlink" Target="https://en.wikipedia.org/wiki/Computer_security" TargetMode="External"/><Relationship Id="rId7" Type="http://schemas.openxmlformats.org/officeDocument/2006/relationships/hyperlink" Target="https://en.wikipedia.org/wiki/Firewall_(computing)" TargetMode="External"/><Relationship Id="rId2" Type="http://schemas.openxmlformats.org/officeDocument/2006/relationships/slide" Target="../slides/slide64.xml"/><Relationship Id="rId1" Type="http://schemas.openxmlformats.org/officeDocument/2006/relationships/notesMaster" Target="../notesMasters/notesMaster1.xml"/><Relationship Id="rId6" Type="http://schemas.openxmlformats.org/officeDocument/2006/relationships/hyperlink" Target="https://en.wikipedia.org/wiki/Network_node" TargetMode="External"/><Relationship Id="rId5" Type="http://schemas.openxmlformats.org/officeDocument/2006/relationships/hyperlink" Target="https://en.wikipedia.org/wiki/Local_area_network" TargetMode="External"/><Relationship Id="rId4" Type="http://schemas.openxmlformats.org/officeDocument/2006/relationships/hyperlink" Target="https://en.wikipedia.org/wiki/Subnetwork"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Asymmetric advantage</a:t>
            </a:r>
          </a:p>
          <a:p>
            <a:r>
              <a:rPr lang="en-US" dirty="0"/>
              <a:t>Attack from far away!</a:t>
            </a:r>
          </a:p>
          <a:p>
            <a:r>
              <a:rPr lang="en-US" dirty="0"/>
              <a:t>CVSS highest – why?</a:t>
            </a:r>
          </a:p>
          <a:p>
            <a:r>
              <a:rPr lang="en-US" dirty="0"/>
              <a:t>Vulnerable to interception – why?</a:t>
            </a:r>
          </a:p>
          <a:p>
            <a:endParaRPr lang="en-US" dirty="0"/>
          </a:p>
        </p:txBody>
      </p:sp>
      <p:sp>
        <p:nvSpPr>
          <p:cNvPr id="4" name="Slide Number Placeholder 3"/>
          <p:cNvSpPr>
            <a:spLocks noGrp="1"/>
          </p:cNvSpPr>
          <p:nvPr>
            <p:ph type="sldNum" sz="quarter" idx="10"/>
          </p:nvPr>
        </p:nvSpPr>
        <p:spPr/>
        <p:txBody>
          <a:bodyPr/>
          <a:lstStyle/>
          <a:p>
            <a:fld id="{AED4E30B-0402-5140-84B7-A78AEBC08A19}" type="slidenum">
              <a:rPr lang="en-US" smtClean="0"/>
              <a:t>3</a:t>
            </a:fld>
            <a:endParaRPr lang="en-US"/>
          </a:p>
        </p:txBody>
      </p:sp>
    </p:spTree>
    <p:extLst>
      <p:ext uri="{BB962C8B-B14F-4D97-AF65-F5344CB8AC3E}">
        <p14:creationId xmlns:p14="http://schemas.microsoft.com/office/powerpoint/2010/main" val="804308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32-bit number, increases according to size of pack, ex. If it is 100 bytes, </a:t>
            </a:r>
            <a:r>
              <a:rPr lang="en-US" baseline="0" dirty="0" err="1"/>
              <a:t>seq</a:t>
            </a:r>
            <a:r>
              <a:rPr lang="en-US" baseline="0" dirty="0"/>
              <a:t> + 100.</a:t>
            </a:r>
          </a:p>
          <a:p>
            <a:r>
              <a:rPr lang="en-US" dirty="0"/>
              <a:t>Why do sequence numbers</a:t>
            </a:r>
            <a:r>
              <a:rPr lang="en-US" baseline="0" dirty="0"/>
              <a:t> exist in the first place? Out of order packets. </a:t>
            </a:r>
          </a:p>
          <a:p>
            <a:r>
              <a:rPr lang="en-US" baseline="0" dirty="0"/>
              <a:t>Why out of order? Because routing – if a router interface is backed up, next packet may be routed to another router, a later sent packet may arrive sooner</a:t>
            </a:r>
          </a:p>
          <a:p>
            <a:r>
              <a:rPr lang="en-US" baseline="0" dirty="0"/>
              <a:t>Starting from 32-bit numbers: is it enough? 2^32 combinations with todays computation capability </a:t>
            </a:r>
            <a:r>
              <a:rPr lang="en-US" baseline="0" dirty="0" err="1"/>
              <a:t>doesn</a:t>
            </a:r>
            <a:r>
              <a:rPr lang="uk-UA" baseline="0" dirty="0"/>
              <a:t>’</a:t>
            </a:r>
            <a:r>
              <a:rPr lang="en-US" baseline="0" dirty="0"/>
              <a:t>t cut it. But </a:t>
            </a:r>
            <a:r>
              <a:rPr lang="en-US" baseline="0" dirty="0" err="1"/>
              <a:t>tcp</a:t>
            </a:r>
            <a:r>
              <a:rPr lang="en-US" baseline="0" dirty="0"/>
              <a:t> handles gracefully anything above 4 million – wrap around. So designers thought: oh well, good enough</a:t>
            </a:r>
          </a:p>
          <a:p>
            <a:r>
              <a:rPr lang="en-US" baseline="0" dirty="0" err="1"/>
              <a:t>Ack</a:t>
            </a:r>
            <a:r>
              <a:rPr lang="en-US" baseline="0" dirty="0"/>
              <a:t> bit set back and forth after handshake (connection established): </a:t>
            </a:r>
            <a:r>
              <a:rPr lang="en-US" baseline="0" dirty="0" err="1"/>
              <a:t>acks</a:t>
            </a:r>
            <a:r>
              <a:rPr lang="en-US" baseline="0" dirty="0"/>
              <a:t> that bytes have been received</a:t>
            </a:r>
          </a:p>
          <a:p>
            <a:endParaRPr lang="en-US" dirty="0"/>
          </a:p>
        </p:txBody>
      </p:sp>
      <p:sp>
        <p:nvSpPr>
          <p:cNvPr id="4" name="Slide Number Placeholder 3"/>
          <p:cNvSpPr>
            <a:spLocks noGrp="1"/>
          </p:cNvSpPr>
          <p:nvPr>
            <p:ph type="sldNum" sz="quarter" idx="10"/>
          </p:nvPr>
        </p:nvSpPr>
        <p:spPr/>
        <p:txBody>
          <a:bodyPr/>
          <a:lstStyle/>
          <a:p>
            <a:fld id="{8929D29C-3EA3-2841-8360-3B1130A24A17}" type="slidenum">
              <a:rPr lang="en-US" smtClean="0"/>
              <a:t>15</a:t>
            </a:fld>
            <a:endParaRPr lang="en-US"/>
          </a:p>
        </p:txBody>
      </p:sp>
    </p:spTree>
    <p:extLst>
      <p:ext uri="{BB962C8B-B14F-4D97-AF65-F5344CB8AC3E}">
        <p14:creationId xmlns:p14="http://schemas.microsoft.com/office/powerpoint/2010/main" val="33130385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Connections identified by: IP </a:t>
            </a:r>
            <a:r>
              <a:rPr lang="en-US" baseline="0" dirty="0" err="1"/>
              <a:t>src</a:t>
            </a:r>
            <a:r>
              <a:rPr lang="en-US" baseline="0" dirty="0"/>
              <a:t>, </a:t>
            </a:r>
            <a:r>
              <a:rPr lang="en-US" baseline="0" dirty="0" err="1"/>
              <a:t>dst</a:t>
            </a:r>
            <a:r>
              <a:rPr lang="en-US" baseline="0" dirty="0"/>
              <a:t>, port </a:t>
            </a:r>
            <a:r>
              <a:rPr lang="en-US" baseline="0" dirty="0" err="1"/>
              <a:t>src</a:t>
            </a:r>
            <a:r>
              <a:rPr lang="en-US" baseline="0" dirty="0"/>
              <a:t>, </a:t>
            </a:r>
            <a:r>
              <a:rPr lang="en-US" baseline="0" dirty="0" err="1"/>
              <a:t>dst</a:t>
            </a:r>
            <a:r>
              <a:rPr lang="en-US" baseline="0" dirty="0"/>
              <a:t>. If you took apart the connection and then brought it back up, augmenting </a:t>
            </a:r>
            <a:r>
              <a:rPr lang="en-US" baseline="0" dirty="0" err="1"/>
              <a:t>seq</a:t>
            </a:r>
            <a:r>
              <a:rPr lang="en-US" baseline="0" dirty="0"/>
              <a:t> </a:t>
            </a:r>
            <a:r>
              <a:rPr lang="en-US" baseline="0" dirty="0" err="1"/>
              <a:t>nums</a:t>
            </a:r>
            <a:r>
              <a:rPr lang="en-US" baseline="0" dirty="0"/>
              <a:t> guarantee that old connection packets would not be received by new</a:t>
            </a:r>
          </a:p>
          <a:p>
            <a:endParaRPr lang="en-US" baseline="0" dirty="0"/>
          </a:p>
          <a:p>
            <a:r>
              <a:rPr lang="en-US" baseline="0" dirty="0"/>
              <a:t>Numbers do not start from zero but from “first number” whatever that is and they move uniformly up</a:t>
            </a:r>
            <a:r>
              <a:rPr lang="is-IS" baseline="0" dirty="0"/>
              <a:t>…</a:t>
            </a:r>
          </a:p>
          <a:p>
            <a:pPr marL="0" marR="0" indent="0" algn="l" defTabSz="914400" rtl="0" eaLnBrk="1" fontAlgn="auto" latinLnBrk="0" hangingPunct="1">
              <a:lnSpc>
                <a:spcPct val="100000"/>
              </a:lnSpc>
              <a:spcBef>
                <a:spcPts val="0"/>
              </a:spcBef>
              <a:spcAft>
                <a:spcPts val="0"/>
              </a:spcAft>
              <a:buClrTx/>
              <a:buSzTx/>
              <a:buFontTx/>
              <a:buNone/>
              <a:tabLst/>
              <a:defRPr/>
            </a:pPr>
            <a:endParaRPr lang="is-IS" baseline="0" dirty="0"/>
          </a:p>
          <a:p>
            <a:endParaRPr lang="en-US" dirty="0"/>
          </a:p>
          <a:p>
            <a:endParaRPr lang="en-US" dirty="0"/>
          </a:p>
        </p:txBody>
      </p:sp>
      <p:sp>
        <p:nvSpPr>
          <p:cNvPr id="4" name="Slide Number Placeholder 3"/>
          <p:cNvSpPr>
            <a:spLocks noGrp="1"/>
          </p:cNvSpPr>
          <p:nvPr>
            <p:ph type="sldNum" sz="quarter" idx="10"/>
          </p:nvPr>
        </p:nvSpPr>
        <p:spPr/>
        <p:txBody>
          <a:bodyPr/>
          <a:lstStyle/>
          <a:p>
            <a:fld id="{8929D29C-3EA3-2841-8360-3B1130A24A17}" type="slidenum">
              <a:rPr lang="en-US" smtClean="0"/>
              <a:t>16</a:t>
            </a:fld>
            <a:endParaRPr lang="en-US"/>
          </a:p>
        </p:txBody>
      </p:sp>
    </p:spTree>
    <p:extLst>
      <p:ext uri="{BB962C8B-B14F-4D97-AF65-F5344CB8AC3E}">
        <p14:creationId xmlns:p14="http://schemas.microsoft.com/office/powerpoint/2010/main" val="32626327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is-IS" baseline="0" dirty="0"/>
              <a:t>Hackers talk to server, i.e., current router, find a syn/ack seq number, they know it advances uniformly. So on the next connection they can guess the initial seq number. MiTM at its best!</a:t>
            </a:r>
            <a:endParaRPr lang="en-US" baseline="0" dirty="0"/>
          </a:p>
          <a:p>
            <a:endParaRPr lang="en-US" dirty="0"/>
          </a:p>
        </p:txBody>
      </p:sp>
      <p:sp>
        <p:nvSpPr>
          <p:cNvPr id="4" name="Slide Number Placeholder 3"/>
          <p:cNvSpPr>
            <a:spLocks noGrp="1"/>
          </p:cNvSpPr>
          <p:nvPr>
            <p:ph type="sldNum" sz="quarter" idx="10"/>
          </p:nvPr>
        </p:nvSpPr>
        <p:spPr/>
        <p:txBody>
          <a:bodyPr/>
          <a:lstStyle/>
          <a:p>
            <a:fld id="{8929D29C-3EA3-2841-8360-3B1130A24A17}" type="slidenum">
              <a:rPr lang="en-US" smtClean="0"/>
              <a:t>17</a:t>
            </a:fld>
            <a:endParaRPr lang="en-US"/>
          </a:p>
        </p:txBody>
      </p:sp>
    </p:spTree>
    <p:extLst>
      <p:ext uri="{BB962C8B-B14F-4D97-AF65-F5344CB8AC3E}">
        <p14:creationId xmlns:p14="http://schemas.microsoft.com/office/powerpoint/2010/main" val="40863956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randomization has its issues: </a:t>
            </a:r>
            <a:r>
              <a:rPr lang="en-US" dirty="0" err="1"/>
              <a:t>seq</a:t>
            </a:r>
            <a:r>
              <a:rPr lang="en-US" dirty="0"/>
              <a:t> numbers still need to keep going up! Therefore, 5 highest bits have</a:t>
            </a:r>
            <a:r>
              <a:rPr lang="en-US" baseline="0" dirty="0"/>
              <a:t> to stay the same, only 256 combinations – not much</a:t>
            </a:r>
          </a:p>
          <a:p>
            <a:endParaRPr lang="en-US" baseline="0" dirty="0"/>
          </a:p>
          <a:p>
            <a:r>
              <a:rPr lang="en-US" baseline="0" dirty="0"/>
              <a:t>What characterizes a connection: </a:t>
            </a:r>
            <a:r>
              <a:rPr lang="en-US" baseline="0" dirty="0" err="1"/>
              <a:t>Src</a:t>
            </a:r>
            <a:r>
              <a:rPr lang="en-US" baseline="0" dirty="0"/>
              <a:t> port is tough to figure out? Not really! Increasing port by OS</a:t>
            </a:r>
          </a:p>
          <a:p>
            <a:endParaRPr lang="en-US" baseline="0" dirty="0"/>
          </a:p>
          <a:p>
            <a:r>
              <a:rPr lang="en-US" baseline="0" dirty="0"/>
              <a:t>Malware on android that can run </a:t>
            </a:r>
            <a:r>
              <a:rPr lang="en-US" baseline="0" dirty="0" err="1"/>
              <a:t>netstat</a:t>
            </a:r>
            <a:r>
              <a:rPr lang="en-US" baseline="0" dirty="0"/>
              <a:t> and give you these increasing numbers, guess the next </a:t>
            </a:r>
            <a:r>
              <a:rPr lang="en-US" baseline="0" dirty="0" err="1"/>
              <a:t>netstat</a:t>
            </a:r>
            <a:r>
              <a:rPr lang="en-US" baseline="0" dirty="0"/>
              <a:t> –s shows counters!</a:t>
            </a:r>
          </a:p>
          <a:p>
            <a:r>
              <a:rPr lang="en-US" baseline="0" dirty="0"/>
              <a:t>Proc file in </a:t>
            </a:r>
            <a:r>
              <a:rPr lang="en-US" baseline="0" dirty="0" err="1"/>
              <a:t>linux</a:t>
            </a:r>
            <a:r>
              <a:rPr lang="en-US" baseline="0" dirty="0"/>
              <a:t>, malware to read proc file unprivileged. This sandboxing in android guarantees to put nice malware without noticing, </a:t>
            </a:r>
            <a:r>
              <a:rPr lang="en-US" baseline="0" dirty="0" err="1"/>
              <a:t>sidechannel</a:t>
            </a:r>
            <a:r>
              <a:rPr lang="en-US" baseline="0"/>
              <a:t> </a:t>
            </a:r>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8929D29C-3EA3-2841-8360-3B1130A24A17}" type="slidenum">
              <a:rPr lang="en-US" smtClean="0"/>
              <a:t>18</a:t>
            </a:fld>
            <a:endParaRPr lang="en-US"/>
          </a:p>
        </p:txBody>
      </p:sp>
    </p:spTree>
    <p:extLst>
      <p:ext uri="{BB962C8B-B14F-4D97-AF65-F5344CB8AC3E}">
        <p14:creationId xmlns:p14="http://schemas.microsoft.com/office/powerpoint/2010/main" val="40726394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kind of header is this?? IP! If you are wondering why, please go back to the networking tutorials that I have uploaded. Definitely a good time to</a:t>
            </a:r>
            <a:r>
              <a:rPr lang="en-US" baseline="0" dirty="0"/>
              <a:t> dust off your TCP/IP stack knowledge.</a:t>
            </a:r>
            <a:endParaRPr lang="en-US" dirty="0"/>
          </a:p>
        </p:txBody>
      </p:sp>
      <p:sp>
        <p:nvSpPr>
          <p:cNvPr id="4" name="Slide Number Placeholder 3"/>
          <p:cNvSpPr>
            <a:spLocks noGrp="1"/>
          </p:cNvSpPr>
          <p:nvPr>
            <p:ph type="sldNum" sz="quarter" idx="10"/>
          </p:nvPr>
        </p:nvSpPr>
        <p:spPr/>
        <p:txBody>
          <a:bodyPr/>
          <a:lstStyle/>
          <a:p>
            <a:fld id="{8929D29C-3EA3-2841-8360-3B1130A24A17}" type="slidenum">
              <a:rPr lang="en-US" smtClean="0"/>
              <a:t>19</a:t>
            </a:fld>
            <a:endParaRPr lang="en-US"/>
          </a:p>
        </p:txBody>
      </p:sp>
    </p:spTree>
    <p:extLst>
      <p:ext uri="{BB962C8B-B14F-4D97-AF65-F5344CB8AC3E}">
        <p14:creationId xmlns:p14="http://schemas.microsoft.com/office/powerpoint/2010/main" val="10370934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Eddie is the malicious guy and uses </a:t>
            </a:r>
            <a:r>
              <a:rPr lang="en-US" dirty="0" err="1"/>
              <a:t>src</a:t>
            </a:r>
            <a:r>
              <a:rPr lang="en-US" dirty="0"/>
              <a:t> routing to manipulate two way spoofed </a:t>
            </a:r>
            <a:r>
              <a:rPr lang="en-US" dirty="0" err="1"/>
              <a:t>comm</a:t>
            </a:r>
            <a:r>
              <a:rPr lang="en-US" dirty="0"/>
              <a:t> between him and </a:t>
            </a:r>
            <a:r>
              <a:rPr lang="en-US" dirty="0" err="1"/>
              <a:t>alice</a:t>
            </a:r>
            <a:r>
              <a:rPr lang="en-US" dirty="0"/>
              <a:t>.</a:t>
            </a:r>
            <a:r>
              <a:rPr lang="en-US" baseline="0" dirty="0"/>
              <a:t> Alice trusts Bob. Ivan is happy-go-lucky user that is being taken advantage of. </a:t>
            </a:r>
          </a:p>
          <a:p>
            <a:endParaRPr lang="en-US" baseline="0" dirty="0"/>
          </a:p>
          <a:p>
            <a:r>
              <a:rPr lang="en-US" baseline="0" dirty="0"/>
              <a:t>Eddie manipulates his DHCP, but still his router thinks that when he sends </a:t>
            </a:r>
            <a:r>
              <a:rPr lang="en-US" baseline="0" dirty="0" err="1"/>
              <a:t>smt</a:t>
            </a:r>
            <a:r>
              <a:rPr lang="en-US" baseline="0" dirty="0"/>
              <a:t> to </a:t>
            </a:r>
            <a:r>
              <a:rPr lang="en-US" baseline="0" dirty="0" err="1"/>
              <a:t>alice</a:t>
            </a:r>
            <a:r>
              <a:rPr lang="en-US" baseline="0" dirty="0"/>
              <a:t>, </a:t>
            </a:r>
            <a:r>
              <a:rPr lang="en-US" baseline="0" dirty="0" err="1"/>
              <a:t>ie</a:t>
            </a:r>
            <a:r>
              <a:rPr lang="en-US" baseline="0" dirty="0"/>
              <a:t>. 10.5.0.1, this should be local address and he complains: </a:t>
            </a:r>
            <a:r>
              <a:rPr lang="en-US" baseline="0" dirty="0" err="1"/>
              <a:t>Dst</a:t>
            </a:r>
            <a:r>
              <a:rPr lang="en-US" baseline="0" dirty="0"/>
              <a:t> unreachable.</a:t>
            </a:r>
          </a:p>
          <a:p>
            <a:r>
              <a:rPr lang="en-US" baseline="0" dirty="0"/>
              <a:t>Eddie manipulates the route with source routing and says: when I send to 10.5.0.1, route to 10.2.1.8 (poor Ivan) and then Ivan will route to his local lady, Alice. Alice will receive the packet thinking it is from her trusted friend Bob, but she will still send back to reverse route Ivan. </a:t>
            </a:r>
            <a:endParaRPr lang="en-US" dirty="0"/>
          </a:p>
        </p:txBody>
      </p:sp>
      <p:sp>
        <p:nvSpPr>
          <p:cNvPr id="4" name="Slide Number Placeholder 3"/>
          <p:cNvSpPr>
            <a:spLocks noGrp="1"/>
          </p:cNvSpPr>
          <p:nvPr>
            <p:ph type="sldNum" sz="quarter" idx="10"/>
          </p:nvPr>
        </p:nvSpPr>
        <p:spPr/>
        <p:txBody>
          <a:bodyPr/>
          <a:lstStyle/>
          <a:p>
            <a:fld id="{8929D29C-3EA3-2841-8360-3B1130A24A17}" type="slidenum">
              <a:rPr lang="en-US" smtClean="0"/>
              <a:t>20</a:t>
            </a:fld>
            <a:endParaRPr lang="en-US"/>
          </a:p>
        </p:txBody>
      </p:sp>
    </p:spTree>
    <p:extLst>
      <p:ext uri="{BB962C8B-B14F-4D97-AF65-F5344CB8AC3E}">
        <p14:creationId xmlns:p14="http://schemas.microsoft.com/office/powerpoint/2010/main" val="30742358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great tool</a:t>
            </a:r>
            <a:r>
              <a:rPr lang="en-US" baseline="0" dirty="0"/>
              <a:t> in the hands of a bad person it can become a weapon -&gt; ICMP</a:t>
            </a:r>
          </a:p>
          <a:p>
            <a:r>
              <a:rPr lang="en-US" baseline="0" dirty="0"/>
              <a:t>Can be used in scanning, amplification attacks, ping of death</a:t>
            </a:r>
            <a:r>
              <a:rPr lang="is-IS" baseline="0" dirty="0"/>
              <a:t>… coming next!</a:t>
            </a:r>
            <a:endParaRPr lang="en-US" dirty="0"/>
          </a:p>
        </p:txBody>
      </p:sp>
      <p:sp>
        <p:nvSpPr>
          <p:cNvPr id="4" name="Slide Number Placeholder 3"/>
          <p:cNvSpPr>
            <a:spLocks noGrp="1"/>
          </p:cNvSpPr>
          <p:nvPr>
            <p:ph type="sldNum" sz="quarter" idx="10"/>
          </p:nvPr>
        </p:nvSpPr>
        <p:spPr/>
        <p:txBody>
          <a:bodyPr/>
          <a:lstStyle/>
          <a:p>
            <a:fld id="{8929D29C-3EA3-2841-8360-3B1130A24A17}" type="slidenum">
              <a:rPr lang="en-US" smtClean="0"/>
              <a:t>21</a:t>
            </a:fld>
            <a:endParaRPr lang="en-US"/>
          </a:p>
        </p:txBody>
      </p:sp>
    </p:spTree>
    <p:extLst>
      <p:ext uri="{BB962C8B-B14F-4D97-AF65-F5344CB8AC3E}">
        <p14:creationId xmlns:p14="http://schemas.microsoft.com/office/powerpoint/2010/main" val="1496780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2^16</a:t>
            </a:r>
            <a:r>
              <a:rPr lang="en-US" baseline="0" dirty="0"/>
              <a:t> - </a:t>
            </a:r>
            <a:r>
              <a:rPr lang="en-US" sz="1200" b="0" i="0" kern="1200" dirty="0">
                <a:solidFill>
                  <a:schemeClr val="tx1"/>
                </a:solidFill>
                <a:effectLst/>
                <a:latin typeface="+mn-lt"/>
                <a:ea typeface="+mn-ea"/>
                <a:cs typeface="+mn-cs"/>
              </a:rPr>
              <a:t>65,535 bytes</a:t>
            </a:r>
          </a:p>
          <a:p>
            <a:pPr fontAlgn="base"/>
            <a:r>
              <a:rPr lang="en-US" sz="1200" b="0" i="0" kern="1200" dirty="0">
                <a:solidFill>
                  <a:schemeClr val="tx1"/>
                </a:solidFill>
                <a:effectLst/>
                <a:latin typeface="+mn-lt"/>
                <a:ea typeface="+mn-ea"/>
                <a:cs typeface="+mn-cs"/>
              </a:rPr>
              <a:t> An ICMP echo request is an IP packet with a pseudo header, which is 8 bytes. Therefore, the maximum allowable size of the data area of an ICMP echo request is 65,507 bytes (65,535 - 20 - 8 = 65,507).</a:t>
            </a:r>
          </a:p>
          <a:p>
            <a:pPr fontAlgn="base"/>
            <a:r>
              <a:rPr lang="en-US" sz="1200" b="0" i="0" kern="1200" dirty="0">
                <a:solidFill>
                  <a:schemeClr val="tx1"/>
                </a:solidFill>
                <a:effectLst/>
                <a:latin typeface="+mn-lt"/>
                <a:ea typeface="+mn-ea"/>
                <a:cs typeface="+mn-cs"/>
              </a:rPr>
              <a:t>However, many ping implementations allow the user to specify a packet size larger than 65,507 bytes. A grossly oversized ICMP packet can trigger a range of adverse system reactions such as denial of service (</a:t>
            </a:r>
            <a:r>
              <a:rPr lang="en-US" sz="1200" b="0" i="0" kern="1200" dirty="0" err="1">
                <a:solidFill>
                  <a:schemeClr val="tx1"/>
                </a:solidFill>
                <a:effectLst/>
                <a:latin typeface="+mn-lt"/>
                <a:ea typeface="+mn-ea"/>
                <a:cs typeface="+mn-cs"/>
              </a:rPr>
              <a:t>DoS</a:t>
            </a:r>
            <a:r>
              <a:rPr lang="en-US" sz="1200" b="0" i="0" kern="1200" dirty="0">
                <a:solidFill>
                  <a:schemeClr val="tx1"/>
                </a:solidFill>
                <a:effectLst/>
                <a:latin typeface="+mn-lt"/>
                <a:ea typeface="+mn-ea"/>
                <a:cs typeface="+mn-cs"/>
              </a:rPr>
              <a:t>), crashing, freezing, and rebooting.</a:t>
            </a:r>
          </a:p>
          <a:p>
            <a:endParaRPr lang="en-US" dirty="0"/>
          </a:p>
        </p:txBody>
      </p:sp>
      <p:sp>
        <p:nvSpPr>
          <p:cNvPr id="4" name="Slide Number Placeholder 3"/>
          <p:cNvSpPr>
            <a:spLocks noGrp="1"/>
          </p:cNvSpPr>
          <p:nvPr>
            <p:ph type="sldNum" sz="quarter" idx="10"/>
          </p:nvPr>
        </p:nvSpPr>
        <p:spPr/>
        <p:txBody>
          <a:bodyPr/>
          <a:lstStyle/>
          <a:p>
            <a:fld id="{8929D29C-3EA3-2841-8360-3B1130A24A17}" type="slidenum">
              <a:rPr lang="en-US" smtClean="0"/>
              <a:t>22</a:t>
            </a:fld>
            <a:endParaRPr lang="en-US"/>
          </a:p>
        </p:txBody>
      </p:sp>
    </p:spTree>
    <p:extLst>
      <p:ext uri="{BB962C8B-B14F-4D97-AF65-F5344CB8AC3E}">
        <p14:creationId xmlns:p14="http://schemas.microsoft.com/office/powerpoint/2010/main" val="24227536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Like other large but well-formed packets, a ping of death is fragmented into groups of 8 octets before transmission. However, when the target computer reassembles the malformed packet, a </a:t>
            </a:r>
            <a:r>
              <a:rPr lang="en-US" sz="1200" b="0" i="0" u="none" strike="noStrike" kern="1200" dirty="0">
                <a:solidFill>
                  <a:schemeClr val="tx1"/>
                </a:solidFill>
                <a:effectLst/>
                <a:latin typeface="+mn-lt"/>
                <a:ea typeface="+mn-ea"/>
                <a:cs typeface="+mn-cs"/>
                <a:hlinkClick r:id="rId3" tooltip="Buffer overflow"/>
              </a:rPr>
              <a:t>buffer overflow</a:t>
            </a:r>
            <a:r>
              <a:rPr lang="en-US" sz="1200" b="0" i="0" kern="1200" dirty="0">
                <a:solidFill>
                  <a:schemeClr val="tx1"/>
                </a:solidFill>
                <a:effectLst/>
                <a:latin typeface="+mn-lt"/>
                <a:ea typeface="+mn-ea"/>
                <a:cs typeface="+mn-cs"/>
              </a:rPr>
              <a:t> can occur, causing a </a:t>
            </a:r>
            <a:r>
              <a:rPr lang="en-US" sz="1200" b="0" i="0" u="none" strike="noStrike" kern="1200" dirty="0">
                <a:solidFill>
                  <a:schemeClr val="tx1"/>
                </a:solidFill>
                <a:effectLst/>
                <a:latin typeface="+mn-lt"/>
                <a:ea typeface="+mn-ea"/>
                <a:cs typeface="+mn-cs"/>
                <a:hlinkClick r:id="rId4" tooltip="Crash (computing)"/>
              </a:rPr>
              <a:t>system crash</a:t>
            </a:r>
            <a:r>
              <a:rPr lang="en-US" sz="1200" b="0" i="0" kern="1200" dirty="0">
                <a:solidFill>
                  <a:schemeClr val="tx1"/>
                </a:solidFill>
                <a:effectLst/>
                <a:latin typeface="+mn-lt"/>
                <a:ea typeface="+mn-ea"/>
                <a:cs typeface="+mn-cs"/>
              </a:rPr>
              <a:t> and potentially allowing the </a:t>
            </a:r>
            <a:r>
              <a:rPr lang="en-US" sz="1200" b="0" i="0" u="none" strike="noStrike" kern="1200" dirty="0">
                <a:solidFill>
                  <a:schemeClr val="tx1"/>
                </a:solidFill>
                <a:effectLst/>
                <a:latin typeface="+mn-lt"/>
                <a:ea typeface="+mn-ea"/>
                <a:cs typeface="+mn-cs"/>
                <a:hlinkClick r:id="rId5" tooltip="Code injection"/>
              </a:rPr>
              <a:t>injection of malicious code</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In early implementations of </a:t>
            </a:r>
            <a:r>
              <a:rPr lang="en-US" sz="1200" b="0" i="0" u="none" strike="noStrike" kern="1200" dirty="0">
                <a:solidFill>
                  <a:schemeClr val="tx1"/>
                </a:solidFill>
                <a:effectLst/>
                <a:latin typeface="+mn-lt"/>
                <a:ea typeface="+mn-ea"/>
                <a:cs typeface="+mn-cs"/>
                <a:hlinkClick r:id="rId6" tooltip="TCP/IP"/>
              </a:rPr>
              <a:t>TCP/IP</a:t>
            </a:r>
            <a:r>
              <a:rPr lang="en-US" sz="1200" b="0" i="0" kern="1200" dirty="0">
                <a:solidFill>
                  <a:schemeClr val="tx1"/>
                </a:solidFill>
                <a:effectLst/>
                <a:latin typeface="+mn-lt"/>
                <a:ea typeface="+mn-ea"/>
                <a:cs typeface="+mn-cs"/>
              </a:rPr>
              <a:t>, this bug is easy to exploit and can affect a wide variety of systems including </a:t>
            </a:r>
            <a:r>
              <a:rPr lang="en-US" sz="1200" b="0" i="0" u="none" strike="noStrike" kern="1200" dirty="0">
                <a:solidFill>
                  <a:schemeClr val="tx1"/>
                </a:solidFill>
                <a:effectLst/>
                <a:latin typeface="+mn-lt"/>
                <a:ea typeface="+mn-ea"/>
                <a:cs typeface="+mn-cs"/>
                <a:hlinkClick r:id="rId7" tooltip="Unix"/>
              </a:rPr>
              <a:t>Unix</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8" tooltip="Linux"/>
              </a:rPr>
              <a:t>Linux</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9" tooltip="Apple Macintosh"/>
              </a:rPr>
              <a:t>Mac</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10" tooltip="Microsoft Windows"/>
              </a:rPr>
              <a:t>Windows</a:t>
            </a:r>
            <a:r>
              <a:rPr lang="en-US" sz="1200" b="0" i="0" kern="1200" dirty="0">
                <a:solidFill>
                  <a:schemeClr val="tx1"/>
                </a:solidFill>
                <a:effectLst/>
                <a:latin typeface="+mn-lt"/>
                <a:ea typeface="+mn-ea"/>
                <a:cs typeface="+mn-cs"/>
              </a:rPr>
              <a:t>, and peripheral devices. As systems began filtering out pings of death through firewalls and other detection methods, a different kind of ping attack known as </a:t>
            </a:r>
            <a:r>
              <a:rPr lang="en-US" sz="1200" b="0" i="0" u="none" strike="noStrike" kern="1200" dirty="0">
                <a:solidFill>
                  <a:schemeClr val="tx1"/>
                </a:solidFill>
                <a:effectLst/>
                <a:latin typeface="+mn-lt"/>
                <a:ea typeface="+mn-ea"/>
                <a:cs typeface="+mn-cs"/>
                <a:hlinkClick r:id="rId11" tooltip="Ping flood"/>
              </a:rPr>
              <a:t>ping flooding</a:t>
            </a:r>
            <a:r>
              <a:rPr lang="en-US" sz="1200" b="0" i="0" kern="1200" dirty="0">
                <a:solidFill>
                  <a:schemeClr val="tx1"/>
                </a:solidFill>
                <a:effectLst/>
                <a:latin typeface="+mn-lt"/>
                <a:ea typeface="+mn-ea"/>
                <a:cs typeface="+mn-cs"/>
              </a:rPr>
              <a:t> later appeared, which floods the victim with so many ping requests that normal traffic fails to reach the system (a basic </a:t>
            </a:r>
            <a:r>
              <a:rPr lang="en-US" sz="1200" b="0" i="0" u="none" strike="noStrike" kern="1200" dirty="0">
                <a:solidFill>
                  <a:schemeClr val="tx1"/>
                </a:solidFill>
                <a:effectLst/>
                <a:latin typeface="+mn-lt"/>
                <a:ea typeface="+mn-ea"/>
                <a:cs typeface="+mn-cs"/>
                <a:hlinkClick r:id="rId12" tooltip="Denial-of-service attack"/>
              </a:rPr>
              <a:t>denial-of-service attack</a:t>
            </a:r>
            <a:r>
              <a:rPr lang="en-US" sz="1200" b="0" i="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10"/>
          </p:nvPr>
        </p:nvSpPr>
        <p:spPr/>
        <p:txBody>
          <a:bodyPr/>
          <a:lstStyle/>
          <a:p>
            <a:fld id="{8929D29C-3EA3-2841-8360-3B1130A24A17}" type="slidenum">
              <a:rPr lang="en-US" smtClean="0"/>
              <a:t>23</a:t>
            </a:fld>
            <a:endParaRPr lang="en-US"/>
          </a:p>
        </p:txBody>
      </p:sp>
    </p:spTree>
    <p:extLst>
      <p:ext uri="{BB962C8B-B14F-4D97-AF65-F5344CB8AC3E}">
        <p14:creationId xmlns:p14="http://schemas.microsoft.com/office/powerpoint/2010/main" val="34383303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DoS</a:t>
            </a:r>
            <a:r>
              <a:rPr lang="en-US" dirty="0"/>
              <a:t>,</a:t>
            </a:r>
            <a:r>
              <a:rPr lang="en-US" baseline="0" dirty="0"/>
              <a:t> </a:t>
            </a:r>
            <a:r>
              <a:rPr lang="en-US" baseline="0" dirty="0" err="1"/>
              <a:t>MiTm</a:t>
            </a:r>
            <a:endParaRPr lang="en-US" baseline="0" dirty="0"/>
          </a:p>
          <a:p>
            <a:r>
              <a:rPr lang="en-US" baseline="0" dirty="0"/>
              <a:t>Gratuitous ARP: here is my MAC</a:t>
            </a:r>
          </a:p>
          <a:p>
            <a:r>
              <a:rPr lang="en-US" baseline="0" dirty="0"/>
              <a:t>Or answering after the real node has sent their MAC -&gt; latest entry wins!</a:t>
            </a:r>
            <a:endParaRPr lang="en-US" dirty="0"/>
          </a:p>
        </p:txBody>
      </p:sp>
      <p:sp>
        <p:nvSpPr>
          <p:cNvPr id="4" name="Slide Number Placeholder 3"/>
          <p:cNvSpPr>
            <a:spLocks noGrp="1"/>
          </p:cNvSpPr>
          <p:nvPr>
            <p:ph type="sldNum" sz="quarter" idx="10"/>
          </p:nvPr>
        </p:nvSpPr>
        <p:spPr/>
        <p:txBody>
          <a:bodyPr/>
          <a:lstStyle/>
          <a:p>
            <a:fld id="{8929D29C-3EA3-2841-8360-3B1130A24A17}" type="slidenum">
              <a:rPr lang="en-US" smtClean="0"/>
              <a:t>24</a:t>
            </a:fld>
            <a:endParaRPr lang="en-US"/>
          </a:p>
        </p:txBody>
      </p:sp>
    </p:spTree>
    <p:extLst>
      <p:ext uri="{BB962C8B-B14F-4D97-AF65-F5344CB8AC3E}">
        <p14:creationId xmlns:p14="http://schemas.microsoft.com/office/powerpoint/2010/main" val="16258727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Need to keep services up!</a:t>
            </a:r>
          </a:p>
        </p:txBody>
      </p:sp>
      <p:sp>
        <p:nvSpPr>
          <p:cNvPr id="4" name="Slide Number Placeholder 3"/>
          <p:cNvSpPr>
            <a:spLocks noGrp="1"/>
          </p:cNvSpPr>
          <p:nvPr>
            <p:ph type="sldNum" sz="quarter" idx="10"/>
          </p:nvPr>
        </p:nvSpPr>
        <p:spPr/>
        <p:txBody>
          <a:bodyPr/>
          <a:lstStyle/>
          <a:p>
            <a:fld id="{AED4E30B-0402-5140-84B7-A78AEBC08A19}" type="slidenum">
              <a:rPr lang="en-US" smtClean="0"/>
              <a:t>4</a:t>
            </a:fld>
            <a:endParaRPr lang="en-US"/>
          </a:p>
        </p:txBody>
      </p:sp>
    </p:spTree>
    <p:extLst>
      <p:ext uri="{BB962C8B-B14F-4D97-AF65-F5344CB8AC3E}">
        <p14:creationId xmlns:p14="http://schemas.microsoft.com/office/powerpoint/2010/main" val="37056023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a:solidFill>
                  <a:schemeClr val="tx1"/>
                </a:solidFill>
                <a:effectLst/>
                <a:latin typeface="+mn-lt"/>
                <a:ea typeface="+mn-ea"/>
                <a:cs typeface="+mn-cs"/>
              </a:rPr>
              <a:t>The attacker opens an ARP spoofing tool and sets the tool’s IP address to match the IP subnet of a target. Examples of popular ARP spoofing software include </a:t>
            </a:r>
            <a:r>
              <a:rPr lang="en-US" sz="1200" b="0" i="0" kern="1200" dirty="0" err="1">
                <a:solidFill>
                  <a:schemeClr val="tx1"/>
                </a:solidFill>
                <a:effectLst/>
                <a:latin typeface="+mn-lt"/>
                <a:ea typeface="+mn-ea"/>
                <a:cs typeface="+mn-cs"/>
              </a:rPr>
              <a:t>Arpspoof</a:t>
            </a:r>
            <a:r>
              <a:rPr lang="en-US" sz="1200" b="0" i="0" kern="1200" dirty="0">
                <a:solidFill>
                  <a:schemeClr val="tx1"/>
                </a:solidFill>
                <a:effectLst/>
                <a:latin typeface="+mn-lt"/>
                <a:ea typeface="+mn-ea"/>
                <a:cs typeface="+mn-cs"/>
              </a:rPr>
              <a:t>, Cain &amp; Abel, </a:t>
            </a:r>
            <a:r>
              <a:rPr lang="en-US" sz="1200" b="0" i="0" kern="1200" dirty="0" err="1">
                <a:solidFill>
                  <a:schemeClr val="tx1"/>
                </a:solidFill>
                <a:effectLst/>
                <a:latin typeface="+mn-lt"/>
                <a:ea typeface="+mn-ea"/>
                <a:cs typeface="+mn-cs"/>
              </a:rPr>
              <a:t>Arpoison</a:t>
            </a:r>
            <a:r>
              <a:rPr lang="en-US" sz="1200" b="0" i="0" kern="1200" dirty="0">
                <a:solidFill>
                  <a:schemeClr val="tx1"/>
                </a:solidFill>
                <a:effectLst/>
                <a:latin typeface="+mn-lt"/>
                <a:ea typeface="+mn-ea"/>
                <a:cs typeface="+mn-cs"/>
              </a:rPr>
              <a:t> and Ettercap.</a:t>
            </a:r>
          </a:p>
          <a:p>
            <a:pPr fontAlgn="base"/>
            <a:r>
              <a:rPr lang="en-US" sz="1200" b="0" i="0" kern="1200" dirty="0">
                <a:solidFill>
                  <a:schemeClr val="tx1"/>
                </a:solidFill>
                <a:effectLst/>
                <a:latin typeface="+mn-lt"/>
                <a:ea typeface="+mn-ea"/>
                <a:cs typeface="+mn-cs"/>
              </a:rPr>
              <a:t>The attacker uses the ARP spoofing tool to scan for the IP and MAC addresses of hosts in the target’s subnet.</a:t>
            </a:r>
          </a:p>
          <a:p>
            <a:pPr fontAlgn="base"/>
            <a:r>
              <a:rPr lang="en-US" sz="1200" b="0" i="0" kern="1200" dirty="0">
                <a:solidFill>
                  <a:schemeClr val="tx1"/>
                </a:solidFill>
                <a:effectLst/>
                <a:latin typeface="+mn-lt"/>
                <a:ea typeface="+mn-ea"/>
                <a:cs typeface="+mn-cs"/>
              </a:rPr>
              <a:t>The attacker chooses its target and begins sending ARP packets across the LAN that contain the attacker’s MAC address and the target’s IP address.</a:t>
            </a:r>
          </a:p>
          <a:p>
            <a:pPr fontAlgn="base"/>
            <a:r>
              <a:rPr lang="en-US" sz="1200" b="0" i="0" kern="1200" dirty="0">
                <a:solidFill>
                  <a:schemeClr val="tx1"/>
                </a:solidFill>
                <a:effectLst/>
                <a:latin typeface="+mn-lt"/>
                <a:ea typeface="+mn-ea"/>
                <a:cs typeface="+mn-cs"/>
              </a:rPr>
              <a:t>As other hosts on the LAN cache the spoofed ARP packets, data that those hosts send to the victim will go to the attacker instead. From here, the attacker can steal data or launch a more sophisticated follow-up attack.</a:t>
            </a:r>
          </a:p>
          <a:p>
            <a:endParaRPr lang="en-US" dirty="0"/>
          </a:p>
        </p:txBody>
      </p:sp>
      <p:sp>
        <p:nvSpPr>
          <p:cNvPr id="4" name="Slide Number Placeholder 3"/>
          <p:cNvSpPr>
            <a:spLocks noGrp="1"/>
          </p:cNvSpPr>
          <p:nvPr>
            <p:ph type="sldNum" sz="quarter" idx="10"/>
          </p:nvPr>
        </p:nvSpPr>
        <p:spPr/>
        <p:txBody>
          <a:bodyPr/>
          <a:lstStyle/>
          <a:p>
            <a:fld id="{8929D29C-3EA3-2841-8360-3B1130A24A17}" type="slidenum">
              <a:rPr lang="en-US" smtClean="0"/>
              <a:t>25</a:t>
            </a:fld>
            <a:endParaRPr lang="en-US"/>
          </a:p>
        </p:txBody>
      </p:sp>
    </p:spTree>
    <p:extLst>
      <p:ext uri="{BB962C8B-B14F-4D97-AF65-F5344CB8AC3E}">
        <p14:creationId xmlns:p14="http://schemas.microsoft.com/office/powerpoint/2010/main" val="12624975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Avoid Trust relationships</a:t>
            </a:r>
          </a:p>
          <a:p>
            <a:r>
              <a:rPr lang="en-US" dirty="0"/>
              <a:t>Use encrypted</a:t>
            </a:r>
            <a:r>
              <a:rPr lang="en-US" baseline="0" dirty="0"/>
              <a:t> protocols</a:t>
            </a:r>
          </a:p>
          <a:p>
            <a:r>
              <a:rPr lang="en-US" baseline="0" dirty="0"/>
              <a:t>Packet filtering</a:t>
            </a:r>
            <a:endParaRPr lang="en-US" dirty="0"/>
          </a:p>
        </p:txBody>
      </p:sp>
      <p:sp>
        <p:nvSpPr>
          <p:cNvPr id="4" name="Slide Number Placeholder 3"/>
          <p:cNvSpPr>
            <a:spLocks noGrp="1"/>
          </p:cNvSpPr>
          <p:nvPr>
            <p:ph type="sldNum" sz="quarter" idx="10"/>
          </p:nvPr>
        </p:nvSpPr>
        <p:spPr/>
        <p:txBody>
          <a:bodyPr/>
          <a:lstStyle/>
          <a:p>
            <a:fld id="{8929D29C-3EA3-2841-8360-3B1130A24A17}" type="slidenum">
              <a:rPr lang="en-US" smtClean="0"/>
              <a:t>26</a:t>
            </a:fld>
            <a:endParaRPr lang="en-US"/>
          </a:p>
        </p:txBody>
      </p:sp>
    </p:spTree>
    <p:extLst>
      <p:ext uri="{BB962C8B-B14F-4D97-AF65-F5344CB8AC3E}">
        <p14:creationId xmlns:p14="http://schemas.microsoft.com/office/powerpoint/2010/main" val="21989231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Host file, then local cache could have my</a:t>
            </a:r>
            <a:r>
              <a:rPr lang="en-US" baseline="0" dirty="0"/>
              <a:t> IP </a:t>
            </a:r>
            <a:r>
              <a:rPr lang="en-US" baseline="0" dirty="0" err="1"/>
              <a:t>addr</a:t>
            </a:r>
            <a:r>
              <a:rPr lang="en-US" baseline="0" dirty="0"/>
              <a:t>.</a:t>
            </a:r>
          </a:p>
          <a:p>
            <a:r>
              <a:rPr lang="en-US" baseline="0" dirty="0"/>
              <a:t>If it is not in my computer, make a query to DNS server that my computer is configured to ask</a:t>
            </a:r>
          </a:p>
          <a:p>
            <a:r>
              <a:rPr lang="en-US" baseline="0" dirty="0"/>
              <a:t>ISPs approve and provide DNS servers</a:t>
            </a:r>
          </a:p>
          <a:p>
            <a:r>
              <a:rPr lang="en-US" baseline="0" dirty="0"/>
              <a:t>All domains have a minimum 2 DNS servers. Why? Backup!</a:t>
            </a:r>
          </a:p>
          <a:p>
            <a:r>
              <a:rPr lang="en-US" baseline="0" dirty="0"/>
              <a:t>What protocol does DNS use and why? UDP because no reason to establish a </a:t>
            </a:r>
            <a:r>
              <a:rPr lang="en-US" baseline="0" dirty="0" err="1"/>
              <a:t>tcp</a:t>
            </a:r>
            <a:r>
              <a:rPr lang="en-US" baseline="0" dirty="0"/>
              <a:t> connection, too much time, too small info that </a:t>
            </a:r>
            <a:r>
              <a:rPr lang="en-US" baseline="0" dirty="0" err="1"/>
              <a:t>dns</a:t>
            </a:r>
            <a:r>
              <a:rPr lang="en-US" baseline="0" dirty="0"/>
              <a:t> needs, huge amount of traffic just to send 100 bytes</a:t>
            </a:r>
          </a:p>
          <a:p>
            <a:r>
              <a:rPr lang="en-US" baseline="0" dirty="0"/>
              <a:t>Single packet for DNS</a:t>
            </a:r>
          </a:p>
          <a:p>
            <a:r>
              <a:rPr lang="en-US" baseline="0" dirty="0"/>
              <a:t>Is there only one IP? NO! Bunch of IPs that are rotated by DNS to distribute the load</a:t>
            </a:r>
          </a:p>
          <a:p>
            <a:r>
              <a:rPr lang="en-US" baseline="0" dirty="0"/>
              <a:t>Not in cache or expired – have to query further</a:t>
            </a:r>
            <a:endParaRPr lang="en-US" dirty="0"/>
          </a:p>
        </p:txBody>
      </p:sp>
      <p:sp>
        <p:nvSpPr>
          <p:cNvPr id="4" name="Slide Number Placeholder 3"/>
          <p:cNvSpPr>
            <a:spLocks noGrp="1"/>
          </p:cNvSpPr>
          <p:nvPr>
            <p:ph type="sldNum" sz="quarter" idx="10"/>
          </p:nvPr>
        </p:nvSpPr>
        <p:spPr/>
        <p:txBody>
          <a:bodyPr/>
          <a:lstStyle/>
          <a:p>
            <a:fld id="{03581E1A-D3B7-8F48-BCDA-B3EDF2ACFDC3}" type="slidenum">
              <a:rPr lang="en-US" smtClean="0"/>
              <a:t>27</a:t>
            </a:fld>
            <a:endParaRPr lang="en-US"/>
          </a:p>
        </p:txBody>
      </p:sp>
    </p:spTree>
    <p:extLst>
      <p:ext uri="{BB962C8B-B14F-4D97-AF65-F5344CB8AC3E}">
        <p14:creationId xmlns:p14="http://schemas.microsoft.com/office/powerpoint/2010/main" val="13629549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3581E1A-D3B7-8F48-BCDA-B3EDF2ACFDC3}" type="slidenum">
              <a:rPr lang="en-US" smtClean="0"/>
              <a:t>28</a:t>
            </a:fld>
            <a:endParaRPr lang="en-US"/>
          </a:p>
        </p:txBody>
      </p:sp>
    </p:spTree>
    <p:extLst>
      <p:ext uri="{BB962C8B-B14F-4D97-AF65-F5344CB8AC3E}">
        <p14:creationId xmlns:p14="http://schemas.microsoft.com/office/powerpoint/2010/main" val="22290570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UDP is a big factor:</a:t>
            </a:r>
            <a:r>
              <a:rPr lang="en-US" baseline="0" dirty="0"/>
              <a:t> if it was </a:t>
            </a:r>
            <a:r>
              <a:rPr lang="en-US" baseline="0" dirty="0" err="1"/>
              <a:t>tcp</a:t>
            </a:r>
            <a:r>
              <a:rPr lang="en-US" baseline="0" dirty="0"/>
              <a:t>, IP s would be verified. Not with UDP!</a:t>
            </a:r>
          </a:p>
          <a:p>
            <a:r>
              <a:rPr lang="en-US" baseline="0" dirty="0"/>
              <a:t>Make a raw socket, send a packet with server address, not your IP. Boom! The machine thinks you are the server sending a response. </a:t>
            </a:r>
          </a:p>
          <a:p>
            <a:r>
              <a:rPr lang="en-US" baseline="0" dirty="0"/>
              <a:t>Of course you also have to guess the </a:t>
            </a:r>
            <a:r>
              <a:rPr lang="en-US" baseline="0" dirty="0" err="1"/>
              <a:t>src</a:t>
            </a:r>
            <a:r>
              <a:rPr lang="en-US" baseline="0" dirty="0"/>
              <a:t> port that sent the </a:t>
            </a:r>
            <a:r>
              <a:rPr lang="en-US" baseline="0" dirty="0" err="1"/>
              <a:t>dns</a:t>
            </a:r>
            <a:r>
              <a:rPr lang="en-US" baseline="0" dirty="0"/>
              <a:t> request… that could be anything</a:t>
            </a:r>
          </a:p>
          <a:p>
            <a:r>
              <a:rPr lang="en-US" baseline="0" dirty="0"/>
              <a:t>But DNS servers emit queries from port 53… and expect a </a:t>
            </a:r>
            <a:r>
              <a:rPr lang="en-US" baseline="0" dirty="0" err="1"/>
              <a:t>reponse</a:t>
            </a:r>
            <a:r>
              <a:rPr lang="en-US" baseline="0" dirty="0"/>
              <a:t> in that port. Query port randomization is the solution – another 16 bits of entropy make for 32 (added to the query ID)</a:t>
            </a:r>
          </a:p>
          <a:p>
            <a:r>
              <a:rPr lang="en-US" baseline="0" dirty="0"/>
              <a:t>Problem: open all ports! Firewall policies may mess that up, NAT may remap the port</a:t>
            </a:r>
            <a:endParaRPr lang="en-US" dirty="0"/>
          </a:p>
          <a:p>
            <a:endParaRPr lang="en-US" dirty="0"/>
          </a:p>
        </p:txBody>
      </p:sp>
      <p:sp>
        <p:nvSpPr>
          <p:cNvPr id="4" name="Slide Number Placeholder 3"/>
          <p:cNvSpPr>
            <a:spLocks noGrp="1"/>
          </p:cNvSpPr>
          <p:nvPr>
            <p:ph type="sldNum" sz="quarter" idx="10"/>
          </p:nvPr>
        </p:nvSpPr>
        <p:spPr/>
        <p:txBody>
          <a:bodyPr/>
          <a:lstStyle/>
          <a:p>
            <a:fld id="{03581E1A-D3B7-8F48-BCDA-B3EDF2ACFDC3}" type="slidenum">
              <a:rPr lang="en-US" smtClean="0"/>
              <a:t>29</a:t>
            </a:fld>
            <a:endParaRPr lang="en-US"/>
          </a:p>
        </p:txBody>
      </p:sp>
    </p:spTree>
    <p:extLst>
      <p:ext uri="{BB962C8B-B14F-4D97-AF65-F5344CB8AC3E}">
        <p14:creationId xmlns:p14="http://schemas.microsoft.com/office/powerpoint/2010/main" val="19488256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Send a fake request </a:t>
            </a:r>
            <a:r>
              <a:rPr lang="en-US" dirty="0" err="1"/>
              <a:t>AAA.Example.Com</a:t>
            </a:r>
            <a:r>
              <a:rPr lang="en-US" dirty="0"/>
              <a:t> – something unlikely to be in cache to provoke a query</a:t>
            </a:r>
          </a:p>
          <a:p>
            <a:r>
              <a:rPr lang="en-US" dirty="0"/>
              <a:t>Intercept the traffic that is going to</a:t>
            </a:r>
            <a:r>
              <a:rPr lang="en-US" baseline="0" dirty="0"/>
              <a:t> ask the Example.com</a:t>
            </a:r>
          </a:p>
          <a:p>
            <a:r>
              <a:rPr lang="en-US" baseline="0" dirty="0"/>
              <a:t>Get a response with port and TID – boom, you are made</a:t>
            </a:r>
          </a:p>
          <a:p>
            <a:r>
              <a:rPr lang="en-US" baseline="0" dirty="0"/>
              <a:t>Even if there is randomization of TID or port, it is only 16 bits. Flood with responses with name servers for example.com</a:t>
            </a:r>
          </a:p>
          <a:p>
            <a:r>
              <a:rPr lang="en-US" sz="1200" b="0" i="0" kern="1200" dirty="0">
                <a:solidFill>
                  <a:schemeClr val="tx1"/>
                </a:solidFill>
                <a:effectLst/>
                <a:latin typeface="+mn-lt"/>
                <a:ea typeface="+mn-ea"/>
                <a:cs typeface="+mn-cs"/>
              </a:rPr>
              <a:t>Essentially what we've done is we're able, by making up machine names at Example.com and querying an ISP's DNS server, we're able to force it to ask Example.com for the IP. Now, our spoof replies include new name servers for Example.com. And because they are name servers for Example.com, they are in bailiwick, and they will replace the name server records at the ISP.</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Even if you have randomization of TID, birthday attack collision. Thus, you just changed</a:t>
            </a:r>
            <a:r>
              <a:rPr lang="en-US" sz="1200" b="0" i="0" kern="1200" baseline="0" dirty="0">
                <a:solidFill>
                  <a:schemeClr val="tx1"/>
                </a:solidFill>
                <a:effectLst/>
                <a:latin typeface="+mn-lt"/>
                <a:ea typeface="+mn-ea"/>
                <a:cs typeface="+mn-cs"/>
              </a:rPr>
              <a:t> the name servers for example.com. Add a super long TTL and you are made</a:t>
            </a:r>
            <a:endParaRPr lang="en-US" dirty="0"/>
          </a:p>
          <a:p>
            <a:endParaRPr lang="en-US" dirty="0"/>
          </a:p>
        </p:txBody>
      </p:sp>
      <p:sp>
        <p:nvSpPr>
          <p:cNvPr id="4" name="Slide Number Placeholder 3"/>
          <p:cNvSpPr>
            <a:spLocks noGrp="1"/>
          </p:cNvSpPr>
          <p:nvPr>
            <p:ph type="sldNum" sz="quarter" idx="10"/>
          </p:nvPr>
        </p:nvSpPr>
        <p:spPr/>
        <p:txBody>
          <a:bodyPr/>
          <a:lstStyle/>
          <a:p>
            <a:fld id="{03581E1A-D3B7-8F48-BCDA-B3EDF2ACFDC3}" type="slidenum">
              <a:rPr lang="en-US" smtClean="0"/>
              <a:t>30</a:t>
            </a:fld>
            <a:endParaRPr lang="en-US"/>
          </a:p>
        </p:txBody>
      </p:sp>
    </p:spTree>
    <p:extLst>
      <p:ext uri="{BB962C8B-B14F-4D97-AF65-F5344CB8AC3E}">
        <p14:creationId xmlns:p14="http://schemas.microsoft.com/office/powerpoint/2010/main" val="23577856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Step 1</a:t>
            </a:r>
            <a:r>
              <a:rPr lang="en-US" sz="1200" b="0" i="0" kern="1200" dirty="0">
                <a:solidFill>
                  <a:schemeClr val="tx1"/>
                </a:solidFill>
                <a:effectLst/>
                <a:latin typeface="+mn-lt"/>
                <a:ea typeface="+mn-ea"/>
                <a:cs typeface="+mn-cs"/>
              </a:rPr>
              <a:t> — bad guy client requests a </a:t>
            </a:r>
            <a:r>
              <a:rPr lang="en-US" sz="1200" b="1" i="0" kern="1200" dirty="0">
                <a:solidFill>
                  <a:schemeClr val="tx1"/>
                </a:solidFill>
                <a:effectLst/>
                <a:latin typeface="+mn-lt"/>
                <a:ea typeface="+mn-ea"/>
                <a:cs typeface="+mn-cs"/>
              </a:rPr>
              <a:t>random name</a:t>
            </a:r>
            <a:r>
              <a:rPr lang="en-US" sz="1200" b="0" i="0" kern="1200" dirty="0">
                <a:solidFill>
                  <a:schemeClr val="tx1"/>
                </a:solidFill>
                <a:effectLst/>
                <a:latin typeface="+mn-lt"/>
                <a:ea typeface="+mn-ea"/>
                <a:cs typeface="+mn-cs"/>
              </a:rPr>
              <a:t> within the target domain (</a:t>
            </a:r>
            <a:r>
              <a:rPr lang="en-US" sz="1200" b="1" i="0" kern="1200" dirty="0">
                <a:solidFill>
                  <a:schemeClr val="tx1"/>
                </a:solidFill>
                <a:effectLst/>
                <a:latin typeface="+mn-lt"/>
                <a:ea typeface="+mn-ea"/>
                <a:cs typeface="+mn-cs"/>
              </a:rPr>
              <a:t>www12345678.bankofsteve.com</a:t>
            </a:r>
            <a:r>
              <a:rPr lang="en-US" sz="1200" b="0" i="0" kern="1200" dirty="0">
                <a:solidFill>
                  <a:schemeClr val="tx1"/>
                </a:solidFill>
                <a:effectLst/>
                <a:latin typeface="+mn-lt"/>
                <a:ea typeface="+mn-ea"/>
                <a:cs typeface="+mn-cs"/>
              </a:rPr>
              <a:t>), something unlikely to be in cache even if other lookups for this domain have been done recently.</a:t>
            </a:r>
          </a:p>
          <a:p>
            <a:r>
              <a:rPr lang="en-US" sz="1200" b="1" i="0" kern="1200" dirty="0">
                <a:solidFill>
                  <a:schemeClr val="tx1"/>
                </a:solidFill>
                <a:effectLst/>
                <a:latin typeface="+mn-lt"/>
                <a:ea typeface="+mn-ea"/>
                <a:cs typeface="+mn-cs"/>
              </a:rPr>
              <a:t>Step 2a</a:t>
            </a:r>
            <a:r>
              <a:rPr lang="en-US" sz="1200" b="0" i="0" kern="1200" dirty="0">
                <a:solidFill>
                  <a:schemeClr val="tx1"/>
                </a:solidFill>
                <a:effectLst/>
                <a:latin typeface="+mn-lt"/>
                <a:ea typeface="+mn-ea"/>
                <a:cs typeface="+mn-cs"/>
              </a:rPr>
              <a:t> — As before, the bad guy sends a stream of forged packets to the victim, but instead of </a:t>
            </a:r>
            <a:r>
              <a:rPr lang="en-US" sz="1200" b="1" i="0" kern="1200" dirty="0">
                <a:solidFill>
                  <a:schemeClr val="tx1"/>
                </a:solidFill>
                <a:effectLst/>
                <a:latin typeface="+mn-lt"/>
                <a:ea typeface="+mn-ea"/>
                <a:cs typeface="+mn-cs"/>
              </a:rPr>
              <a:t>A</a:t>
            </a:r>
            <a:r>
              <a:rPr lang="en-US" sz="1200" b="0" i="0" kern="1200" dirty="0">
                <a:solidFill>
                  <a:schemeClr val="tx1"/>
                </a:solidFill>
                <a:effectLst/>
                <a:latin typeface="+mn-lt"/>
                <a:ea typeface="+mn-ea"/>
                <a:cs typeface="+mn-cs"/>
              </a:rPr>
              <a:t> records as part of an Answer, it instead delegates to another </a:t>
            </a:r>
            <a:r>
              <a:rPr lang="en-US" sz="1200" b="0" i="0" kern="1200" dirty="0" err="1">
                <a:solidFill>
                  <a:schemeClr val="tx1"/>
                </a:solidFill>
                <a:effectLst/>
                <a:latin typeface="+mn-lt"/>
                <a:ea typeface="+mn-ea"/>
                <a:cs typeface="+mn-cs"/>
              </a:rPr>
              <a:t>nameserver</a:t>
            </a:r>
            <a:r>
              <a:rPr lang="en-US" sz="1200" b="0" i="0" kern="1200" dirty="0">
                <a:solidFill>
                  <a:schemeClr val="tx1"/>
                </a:solidFill>
                <a:effectLst/>
                <a:latin typeface="+mn-lt"/>
                <a:ea typeface="+mn-ea"/>
                <a:cs typeface="+mn-cs"/>
              </a:rPr>
              <a:t> via Authority records. "I don't know the answer, but you can ask over there".</a:t>
            </a:r>
          </a:p>
          <a:p>
            <a:r>
              <a:rPr lang="en-US" sz="1200" b="0" i="0" kern="1200" dirty="0">
                <a:solidFill>
                  <a:schemeClr val="tx1"/>
                </a:solidFill>
                <a:effectLst/>
                <a:latin typeface="+mn-lt"/>
                <a:ea typeface="+mn-ea"/>
                <a:cs typeface="+mn-cs"/>
              </a:rPr>
              <a:t>The authority data may well contain the "real" </a:t>
            </a:r>
            <a:r>
              <a:rPr lang="en-US" sz="1200" b="1" i="0" kern="1200" dirty="0">
                <a:solidFill>
                  <a:schemeClr val="tx1"/>
                </a:solidFill>
                <a:effectLst/>
                <a:latin typeface="+mn-lt"/>
                <a:ea typeface="+mn-ea"/>
                <a:cs typeface="+mn-cs"/>
              </a:rPr>
              <a:t>bankofsteve.com</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nameserver</a:t>
            </a:r>
            <a:r>
              <a:rPr lang="en-US" sz="1200" b="0" i="0" kern="1200" dirty="0">
                <a:solidFill>
                  <a:schemeClr val="tx1"/>
                </a:solidFill>
                <a:effectLst/>
                <a:latin typeface="+mn-lt"/>
                <a:ea typeface="+mn-ea"/>
                <a:cs typeface="+mn-cs"/>
              </a:rPr>
              <a:t> hostnames, but the glue </a:t>
            </a:r>
            <a:r>
              <a:rPr lang="en-US" sz="1200" b="1" i="0" kern="1200" dirty="0">
                <a:solidFill>
                  <a:schemeClr val="tx1"/>
                </a:solidFill>
                <a:effectLst/>
                <a:latin typeface="+mn-lt"/>
                <a:ea typeface="+mn-ea"/>
                <a:cs typeface="+mn-cs"/>
              </a:rPr>
              <a:t>points those </a:t>
            </a:r>
            <a:r>
              <a:rPr lang="en-US" sz="1200" b="1" i="0" kern="1200" dirty="0" err="1">
                <a:solidFill>
                  <a:schemeClr val="tx1"/>
                </a:solidFill>
                <a:effectLst/>
                <a:latin typeface="+mn-lt"/>
                <a:ea typeface="+mn-ea"/>
                <a:cs typeface="+mn-cs"/>
              </a:rPr>
              <a:t>nameservers</a:t>
            </a:r>
            <a:r>
              <a:rPr lang="en-US" sz="1200" b="1" i="0" kern="1200" dirty="0">
                <a:solidFill>
                  <a:schemeClr val="tx1"/>
                </a:solidFill>
                <a:effectLst/>
                <a:latin typeface="+mn-lt"/>
                <a:ea typeface="+mn-ea"/>
                <a:cs typeface="+mn-cs"/>
              </a:rPr>
              <a:t> at </a:t>
            </a:r>
            <a:r>
              <a:rPr lang="en-US" sz="1200" b="1" i="0" kern="1200" dirty="0" err="1">
                <a:solidFill>
                  <a:schemeClr val="tx1"/>
                </a:solidFill>
                <a:effectLst/>
                <a:latin typeface="+mn-lt"/>
                <a:ea typeface="+mn-ea"/>
                <a:cs typeface="+mn-cs"/>
              </a:rPr>
              <a:t>badguy</a:t>
            </a:r>
            <a:r>
              <a:rPr lang="en-US" sz="1200" b="1" i="0" kern="1200" dirty="0">
                <a:solidFill>
                  <a:schemeClr val="tx1"/>
                </a:solidFill>
                <a:effectLst/>
                <a:latin typeface="+mn-lt"/>
                <a:ea typeface="+mn-ea"/>
                <a:cs typeface="+mn-cs"/>
              </a:rPr>
              <a:t> IPs</a:t>
            </a:r>
            <a:r>
              <a:rPr lang="en-US" sz="1200" b="0" i="0" kern="1200" dirty="0">
                <a:solidFill>
                  <a:schemeClr val="tx1"/>
                </a:solidFill>
                <a:effectLst/>
                <a:latin typeface="+mn-lt"/>
                <a:ea typeface="+mn-ea"/>
                <a:cs typeface="+mn-cs"/>
              </a:rPr>
              <a:t>. This is the crucial poisoning, because a Query ID match means that the victim believes that </a:t>
            </a:r>
            <a:r>
              <a:rPr lang="en-US" sz="1200" b="0" i="0" kern="1200" dirty="0" err="1">
                <a:solidFill>
                  <a:schemeClr val="tx1"/>
                </a:solidFill>
                <a:effectLst/>
                <a:latin typeface="+mn-lt"/>
                <a:ea typeface="+mn-ea"/>
                <a:cs typeface="+mn-cs"/>
              </a:rPr>
              <a:t>badguy's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nameservers</a:t>
            </a:r>
            <a:r>
              <a:rPr lang="en-US" sz="1200" b="0" i="0" kern="1200" dirty="0">
                <a:solidFill>
                  <a:schemeClr val="tx1"/>
                </a:solidFill>
                <a:effectLst/>
                <a:latin typeface="+mn-lt"/>
                <a:ea typeface="+mn-ea"/>
                <a:cs typeface="+mn-cs"/>
              </a:rPr>
              <a:t> are authoritative for </a:t>
            </a:r>
            <a:r>
              <a:rPr lang="en-US" sz="1200" b="1" i="0" kern="1200" dirty="0">
                <a:solidFill>
                  <a:schemeClr val="tx1"/>
                </a:solidFill>
                <a:effectLst/>
                <a:latin typeface="+mn-lt"/>
                <a:ea typeface="+mn-ea"/>
                <a:cs typeface="+mn-cs"/>
              </a:rPr>
              <a:t>bankofsteve.com</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The bad guy now </a:t>
            </a:r>
            <a:r>
              <a:rPr lang="en-US" sz="1200" b="1" i="0" kern="1200" dirty="0">
                <a:solidFill>
                  <a:schemeClr val="tx1"/>
                </a:solidFill>
                <a:effectLst/>
                <a:latin typeface="+mn-lt"/>
                <a:ea typeface="+mn-ea"/>
                <a:cs typeface="+mn-cs"/>
              </a:rPr>
              <a:t>owns the entire zone</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Curiously, the rest of the steps don't matter: the point of this process was to fake out the victim into thinking that </a:t>
            </a:r>
            <a:r>
              <a:rPr lang="en-US" sz="1200" b="0" i="0" kern="1200" dirty="0" err="1">
                <a:solidFill>
                  <a:schemeClr val="tx1"/>
                </a:solidFill>
                <a:effectLst/>
                <a:latin typeface="+mn-lt"/>
                <a:ea typeface="+mn-ea"/>
                <a:cs typeface="+mn-cs"/>
              </a:rPr>
              <a:t>badguy</a:t>
            </a:r>
            <a:r>
              <a:rPr lang="en-US" sz="1200" b="0" i="0" kern="1200" dirty="0">
                <a:solidFill>
                  <a:schemeClr val="tx1"/>
                </a:solidFill>
                <a:effectLst/>
                <a:latin typeface="+mn-lt"/>
                <a:ea typeface="+mn-ea"/>
                <a:cs typeface="+mn-cs"/>
              </a:rPr>
              <a:t> runs the domain in question, and that would have been successful in this step.</a:t>
            </a:r>
          </a:p>
          <a:p>
            <a:r>
              <a:rPr lang="en-US" sz="1200" b="0" i="0" kern="1200" dirty="0">
                <a:solidFill>
                  <a:schemeClr val="tx1"/>
                </a:solidFill>
                <a:effectLst/>
                <a:latin typeface="+mn-lt"/>
                <a:ea typeface="+mn-ea"/>
                <a:cs typeface="+mn-cs"/>
              </a:rPr>
              <a:t>Once one of the victim's queries has been poisoned — it could be any in the chain — all the rest are directed to </a:t>
            </a:r>
            <a:r>
              <a:rPr lang="en-US" sz="1200" b="0" i="0" kern="1200" dirty="0" err="1">
                <a:solidFill>
                  <a:schemeClr val="tx1"/>
                </a:solidFill>
                <a:effectLst/>
                <a:latin typeface="+mn-lt"/>
                <a:ea typeface="+mn-ea"/>
                <a:cs typeface="+mn-cs"/>
              </a:rPr>
              <a:t>badguy's</a:t>
            </a:r>
            <a:r>
              <a:rPr lang="en-US" sz="1200" b="0" i="0" kern="1200" dirty="0">
                <a:solidFill>
                  <a:schemeClr val="tx1"/>
                </a:solidFill>
                <a:effectLst/>
                <a:latin typeface="+mn-lt"/>
                <a:ea typeface="+mn-ea"/>
                <a:cs typeface="+mn-cs"/>
              </a:rPr>
              <a:t> servers.</a:t>
            </a:r>
          </a:p>
          <a:p>
            <a:r>
              <a:rPr lang="en-US" sz="1200" b="0" i="0" kern="1200" dirty="0">
                <a:solidFill>
                  <a:schemeClr val="tx1"/>
                </a:solidFill>
                <a:effectLst/>
                <a:latin typeface="+mn-lt"/>
                <a:ea typeface="+mn-ea"/>
                <a:cs typeface="+mn-cs"/>
              </a:rPr>
              <a:t>This is a devastating attack: by owning the entire target domain, the bad guy controls essentially everything with respect to that resolving </a:t>
            </a:r>
            <a:r>
              <a:rPr lang="en-US" sz="1200" b="0" i="0" kern="1200" dirty="0" err="1">
                <a:solidFill>
                  <a:schemeClr val="tx1"/>
                </a:solidFill>
                <a:effectLst/>
                <a:latin typeface="+mn-lt"/>
                <a:ea typeface="+mn-ea"/>
                <a:cs typeface="+mn-cs"/>
              </a:rPr>
              <a:t>nameserver</a:t>
            </a:r>
            <a:r>
              <a:rPr lang="en-US" sz="1200" b="0" i="0" kern="1200" dirty="0">
                <a:solidFill>
                  <a:schemeClr val="tx1"/>
                </a:solidFill>
                <a:effectLst/>
                <a:latin typeface="+mn-lt"/>
                <a:ea typeface="+mn-ea"/>
                <a:cs typeface="+mn-cs"/>
              </a:rPr>
              <a:t>. </a:t>
            </a:r>
            <a:r>
              <a:rPr lang="en-US" sz="1200" b="0" i="0" kern="1200">
                <a:solidFill>
                  <a:schemeClr val="tx1"/>
                </a:solidFill>
                <a:effectLst/>
                <a:latin typeface="+mn-lt"/>
                <a:ea typeface="+mn-ea"/>
                <a:cs typeface="+mn-cs"/>
              </a:rPr>
              <a:t>He can redirect web visitors to his own servers (imagine redirecting </a:t>
            </a:r>
            <a:r>
              <a:rPr lang="en-US" sz="1200" b="1" i="0" kern="1200">
                <a:solidFill>
                  <a:schemeClr val="tx1"/>
                </a:solidFill>
                <a:effectLst/>
                <a:latin typeface="+mn-lt"/>
                <a:ea typeface="+mn-ea"/>
                <a:cs typeface="+mn-cs"/>
              </a:rPr>
              <a:t>google.com</a:t>
            </a:r>
            <a:r>
              <a:rPr lang="en-US" sz="1200" b="0" i="0" kern="1200">
                <a:solidFill>
                  <a:schemeClr val="tx1"/>
                </a:solidFill>
                <a:effectLst/>
                <a:latin typeface="+mn-lt"/>
                <a:ea typeface="+mn-ea"/>
                <a:cs typeface="+mn-cs"/>
              </a:rPr>
              <a:t>), he can route email to his own servers via serving up bogus MX records.</a:t>
            </a:r>
          </a:p>
        </p:txBody>
      </p:sp>
      <p:sp>
        <p:nvSpPr>
          <p:cNvPr id="4" name="Slide Number Placeholder 3"/>
          <p:cNvSpPr>
            <a:spLocks noGrp="1"/>
          </p:cNvSpPr>
          <p:nvPr>
            <p:ph type="sldNum" sz="quarter" idx="10"/>
          </p:nvPr>
        </p:nvSpPr>
        <p:spPr/>
        <p:txBody>
          <a:bodyPr/>
          <a:lstStyle/>
          <a:p>
            <a:fld id="{03581E1A-D3B7-8F48-BCDA-B3EDF2ACFDC3}" type="slidenum">
              <a:rPr lang="en-US" smtClean="0"/>
              <a:t>31</a:t>
            </a:fld>
            <a:endParaRPr lang="en-US"/>
          </a:p>
        </p:txBody>
      </p:sp>
    </p:spTree>
    <p:extLst>
      <p:ext uri="{BB962C8B-B14F-4D97-AF65-F5344CB8AC3E}">
        <p14:creationId xmlns:p14="http://schemas.microsoft.com/office/powerpoint/2010/main" val="37958273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Open state</a:t>
            </a:r>
          </a:p>
          <a:p>
            <a:r>
              <a:rPr lang="en-US" dirty="0"/>
              <a:t>Closed state</a:t>
            </a:r>
          </a:p>
        </p:txBody>
      </p:sp>
      <p:sp>
        <p:nvSpPr>
          <p:cNvPr id="4" name="Slide Number Placeholder 3"/>
          <p:cNvSpPr>
            <a:spLocks noGrp="1"/>
          </p:cNvSpPr>
          <p:nvPr>
            <p:ph type="sldNum" sz="quarter" idx="10"/>
          </p:nvPr>
        </p:nvSpPr>
        <p:spPr/>
        <p:txBody>
          <a:bodyPr/>
          <a:lstStyle/>
          <a:p>
            <a:fld id="{AED4E30B-0402-5140-84B7-A78AEBC08A19}" type="slidenum">
              <a:rPr lang="en-US" smtClean="0"/>
              <a:t>32</a:t>
            </a:fld>
            <a:endParaRPr lang="en-US"/>
          </a:p>
        </p:txBody>
      </p:sp>
    </p:spTree>
    <p:extLst>
      <p:ext uri="{BB962C8B-B14F-4D97-AF65-F5344CB8AC3E}">
        <p14:creationId xmlns:p14="http://schemas.microsoft.com/office/powerpoint/2010/main" val="37832423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Filtered</a:t>
            </a:r>
          </a:p>
          <a:p>
            <a:r>
              <a:rPr lang="en-US" dirty="0"/>
              <a:t>Open!</a:t>
            </a:r>
          </a:p>
        </p:txBody>
      </p:sp>
      <p:sp>
        <p:nvSpPr>
          <p:cNvPr id="4" name="Slide Number Placeholder 3"/>
          <p:cNvSpPr>
            <a:spLocks noGrp="1"/>
          </p:cNvSpPr>
          <p:nvPr>
            <p:ph type="sldNum" sz="quarter" idx="10"/>
          </p:nvPr>
        </p:nvSpPr>
        <p:spPr/>
        <p:txBody>
          <a:bodyPr/>
          <a:lstStyle/>
          <a:p>
            <a:fld id="{AED4E30B-0402-5140-84B7-A78AEBC08A19}" type="slidenum">
              <a:rPr lang="en-US" smtClean="0"/>
              <a:t>33</a:t>
            </a:fld>
            <a:endParaRPr lang="en-US"/>
          </a:p>
        </p:txBody>
      </p:sp>
    </p:spTree>
    <p:extLst>
      <p:ext uri="{BB962C8B-B14F-4D97-AF65-F5344CB8AC3E}">
        <p14:creationId xmlns:p14="http://schemas.microsoft.com/office/powerpoint/2010/main" val="40409997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just network resource depletion</a:t>
            </a:r>
          </a:p>
          <a:p>
            <a:r>
              <a:rPr lang="en-US" dirty="0"/>
              <a:t>Old</a:t>
            </a:r>
            <a:r>
              <a:rPr lang="en-US" baseline="0" dirty="0"/>
              <a:t>ies but goodies</a:t>
            </a:r>
            <a:r>
              <a:rPr lang="is-IS" baseline="0" dirty="0"/>
              <a:t>… again a fundamental issue with the design of the Internet</a:t>
            </a:r>
            <a:endParaRPr lang="en-US" dirty="0"/>
          </a:p>
        </p:txBody>
      </p:sp>
      <p:sp>
        <p:nvSpPr>
          <p:cNvPr id="4" name="Slide Number Placeholder 3"/>
          <p:cNvSpPr>
            <a:spLocks noGrp="1"/>
          </p:cNvSpPr>
          <p:nvPr>
            <p:ph type="sldNum" sz="quarter" idx="10"/>
          </p:nvPr>
        </p:nvSpPr>
        <p:spPr/>
        <p:txBody>
          <a:bodyPr/>
          <a:lstStyle/>
          <a:p>
            <a:fld id="{8929D29C-3EA3-2841-8360-3B1130A24A17}" type="slidenum">
              <a:rPr lang="en-US" smtClean="0"/>
              <a:t>35</a:t>
            </a:fld>
            <a:endParaRPr lang="en-US"/>
          </a:p>
        </p:txBody>
      </p:sp>
    </p:spTree>
    <p:extLst>
      <p:ext uri="{BB962C8B-B14F-4D97-AF65-F5344CB8AC3E}">
        <p14:creationId xmlns:p14="http://schemas.microsoft.com/office/powerpoint/2010/main" val="36971290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Is network security a unicorn?</a:t>
            </a:r>
            <a:r>
              <a:rPr lang="en-US" baseline="0" dirty="0"/>
              <a:t> Maybe</a:t>
            </a:r>
            <a:endParaRPr lang="en-US" dirty="0"/>
          </a:p>
        </p:txBody>
      </p:sp>
      <p:sp>
        <p:nvSpPr>
          <p:cNvPr id="4" name="Slide Number Placeholder 3"/>
          <p:cNvSpPr>
            <a:spLocks noGrp="1"/>
          </p:cNvSpPr>
          <p:nvPr>
            <p:ph type="sldNum" sz="quarter" idx="10"/>
          </p:nvPr>
        </p:nvSpPr>
        <p:spPr/>
        <p:txBody>
          <a:bodyPr/>
          <a:lstStyle/>
          <a:p>
            <a:fld id="{8929D29C-3EA3-2841-8360-3B1130A24A17}" type="slidenum">
              <a:rPr lang="en-US" smtClean="0"/>
              <a:t>6</a:t>
            </a:fld>
            <a:endParaRPr lang="en-US"/>
          </a:p>
        </p:txBody>
      </p:sp>
    </p:spTree>
    <p:extLst>
      <p:ext uri="{BB962C8B-B14F-4D97-AF65-F5344CB8AC3E}">
        <p14:creationId xmlns:p14="http://schemas.microsoft.com/office/powerpoint/2010/main" val="28842689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Nice amplification attack, pings are cheap</a:t>
            </a:r>
          </a:p>
          <a:p>
            <a:r>
              <a:rPr lang="en-US" dirty="0"/>
              <a:t>Don</a:t>
            </a:r>
            <a:r>
              <a:rPr lang="uk-UA" dirty="0"/>
              <a:t>’</a:t>
            </a:r>
            <a:r>
              <a:rPr lang="en-US" dirty="0"/>
              <a:t>t allow pings from outside to inside your system!</a:t>
            </a:r>
            <a:r>
              <a:rPr lang="en-US" baseline="0" dirty="0"/>
              <a:t> </a:t>
            </a:r>
            <a:endParaRPr lang="en-US" dirty="0"/>
          </a:p>
        </p:txBody>
      </p:sp>
      <p:sp>
        <p:nvSpPr>
          <p:cNvPr id="4" name="Slide Number Placeholder 3"/>
          <p:cNvSpPr>
            <a:spLocks noGrp="1"/>
          </p:cNvSpPr>
          <p:nvPr>
            <p:ph type="sldNum" sz="quarter" idx="10"/>
          </p:nvPr>
        </p:nvSpPr>
        <p:spPr/>
        <p:txBody>
          <a:bodyPr/>
          <a:lstStyle/>
          <a:p>
            <a:fld id="{8929D29C-3EA3-2841-8360-3B1130A24A17}" type="slidenum">
              <a:rPr lang="en-US" smtClean="0"/>
              <a:t>36</a:t>
            </a:fld>
            <a:endParaRPr lang="en-US"/>
          </a:p>
        </p:txBody>
      </p:sp>
    </p:spTree>
    <p:extLst>
      <p:ext uri="{BB962C8B-B14F-4D97-AF65-F5344CB8AC3E}">
        <p14:creationId xmlns:p14="http://schemas.microsoft.com/office/powerpoint/2010/main" val="35689021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General principles</a:t>
            </a:r>
            <a:r>
              <a:rPr lang="en-US" baseline="0" dirty="0"/>
              <a:t> </a:t>
            </a:r>
            <a:endParaRPr lang="en-US" dirty="0"/>
          </a:p>
        </p:txBody>
      </p:sp>
      <p:sp>
        <p:nvSpPr>
          <p:cNvPr id="4" name="Slide Number Placeholder 3"/>
          <p:cNvSpPr>
            <a:spLocks noGrp="1"/>
          </p:cNvSpPr>
          <p:nvPr>
            <p:ph type="sldNum" sz="quarter" idx="10"/>
          </p:nvPr>
        </p:nvSpPr>
        <p:spPr/>
        <p:txBody>
          <a:bodyPr/>
          <a:lstStyle/>
          <a:p>
            <a:fld id="{8929D29C-3EA3-2841-8360-3B1130A24A17}" type="slidenum">
              <a:rPr lang="en-US" smtClean="0"/>
              <a:t>37</a:t>
            </a:fld>
            <a:endParaRPr lang="en-US"/>
          </a:p>
        </p:txBody>
      </p:sp>
    </p:spTree>
    <p:extLst>
      <p:ext uri="{BB962C8B-B14F-4D97-AF65-F5344CB8AC3E}">
        <p14:creationId xmlns:p14="http://schemas.microsoft.com/office/powerpoint/2010/main" val="4231933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Zombies are devices under control because of malware – </a:t>
            </a:r>
            <a:r>
              <a:rPr lang="en-US" dirty="0" err="1"/>
              <a:t>sw</a:t>
            </a:r>
            <a:r>
              <a:rPr lang="en-US" dirty="0"/>
              <a:t> that is doing something you did not intend to do with your device</a:t>
            </a:r>
          </a:p>
        </p:txBody>
      </p:sp>
      <p:sp>
        <p:nvSpPr>
          <p:cNvPr id="4" name="Slide Number Placeholder 3"/>
          <p:cNvSpPr>
            <a:spLocks noGrp="1"/>
          </p:cNvSpPr>
          <p:nvPr>
            <p:ph type="sldNum" sz="quarter" idx="10"/>
          </p:nvPr>
        </p:nvSpPr>
        <p:spPr/>
        <p:txBody>
          <a:bodyPr/>
          <a:lstStyle/>
          <a:p>
            <a:fld id="{8929D29C-3EA3-2841-8360-3B1130A24A17}" type="slidenum">
              <a:rPr lang="en-US" smtClean="0"/>
              <a:t>38</a:t>
            </a:fld>
            <a:endParaRPr lang="en-US"/>
          </a:p>
        </p:txBody>
      </p:sp>
    </p:spTree>
    <p:extLst>
      <p:ext uri="{BB962C8B-B14F-4D97-AF65-F5344CB8AC3E}">
        <p14:creationId xmlns:p14="http://schemas.microsoft.com/office/powerpoint/2010/main" val="427313028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Oct. 2016</a:t>
            </a:r>
          </a:p>
          <a:p>
            <a:r>
              <a:rPr lang="en-US" dirty="0"/>
              <a:t>Open source code, lots of </a:t>
            </a:r>
            <a:r>
              <a:rPr lang="en-US" dirty="0" err="1"/>
              <a:t>diffeerent</a:t>
            </a:r>
            <a:r>
              <a:rPr lang="en-US" dirty="0"/>
              <a:t> types</a:t>
            </a:r>
            <a:r>
              <a:rPr lang="en-US" baseline="0" dirty="0"/>
              <a:t> of </a:t>
            </a:r>
            <a:r>
              <a:rPr lang="en-US" baseline="0" dirty="0" err="1"/>
              <a:t>DoS</a:t>
            </a:r>
            <a:r>
              <a:rPr lang="en-US" baseline="0" dirty="0"/>
              <a:t>, some new</a:t>
            </a:r>
            <a:endParaRPr lang="en-US" dirty="0"/>
          </a:p>
        </p:txBody>
      </p:sp>
      <p:sp>
        <p:nvSpPr>
          <p:cNvPr id="4" name="Slide Number Placeholder 3"/>
          <p:cNvSpPr>
            <a:spLocks noGrp="1"/>
          </p:cNvSpPr>
          <p:nvPr>
            <p:ph type="sldNum" sz="quarter" idx="10"/>
          </p:nvPr>
        </p:nvSpPr>
        <p:spPr/>
        <p:txBody>
          <a:bodyPr/>
          <a:lstStyle/>
          <a:p>
            <a:fld id="{8929D29C-3EA3-2841-8360-3B1130A24A17}" type="slidenum">
              <a:rPr lang="en-US" smtClean="0"/>
              <a:t>40</a:t>
            </a:fld>
            <a:endParaRPr lang="en-US"/>
          </a:p>
        </p:txBody>
      </p:sp>
    </p:spTree>
    <p:extLst>
      <p:ext uri="{BB962C8B-B14F-4D97-AF65-F5344CB8AC3E}">
        <p14:creationId xmlns:p14="http://schemas.microsoft.com/office/powerpoint/2010/main" val="424144300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have done some research in SDN for mitigation. What is SDN?</a:t>
            </a:r>
          </a:p>
        </p:txBody>
      </p:sp>
      <p:sp>
        <p:nvSpPr>
          <p:cNvPr id="4" name="Slide Number Placeholder 3"/>
          <p:cNvSpPr>
            <a:spLocks noGrp="1"/>
          </p:cNvSpPr>
          <p:nvPr>
            <p:ph type="sldNum" sz="quarter" idx="10"/>
          </p:nvPr>
        </p:nvSpPr>
        <p:spPr/>
        <p:txBody>
          <a:bodyPr/>
          <a:lstStyle/>
          <a:p>
            <a:fld id="{8929D29C-3EA3-2841-8360-3B1130A24A17}" type="slidenum">
              <a:rPr lang="en-US" smtClean="0"/>
              <a:t>41</a:t>
            </a:fld>
            <a:endParaRPr lang="en-US"/>
          </a:p>
        </p:txBody>
      </p:sp>
    </p:spTree>
    <p:extLst>
      <p:ext uri="{BB962C8B-B14F-4D97-AF65-F5344CB8AC3E}">
        <p14:creationId xmlns:p14="http://schemas.microsoft.com/office/powerpoint/2010/main" val="302868224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SDN, more secure devices that do </a:t>
            </a:r>
            <a:r>
              <a:rPr lang="en-US"/>
              <a:t>not become part of a botnet in the first place</a:t>
            </a:r>
          </a:p>
        </p:txBody>
      </p:sp>
      <p:sp>
        <p:nvSpPr>
          <p:cNvPr id="4" name="Slide Number Placeholder 3"/>
          <p:cNvSpPr>
            <a:spLocks noGrp="1"/>
          </p:cNvSpPr>
          <p:nvPr>
            <p:ph type="sldNum" sz="quarter" idx="10"/>
          </p:nvPr>
        </p:nvSpPr>
        <p:spPr/>
        <p:txBody>
          <a:bodyPr/>
          <a:lstStyle/>
          <a:p>
            <a:fld id="{8929D29C-3EA3-2841-8360-3B1130A24A17}" type="slidenum">
              <a:rPr lang="en-US" smtClean="0"/>
              <a:t>42</a:t>
            </a:fld>
            <a:endParaRPr lang="en-US"/>
          </a:p>
        </p:txBody>
      </p:sp>
    </p:spTree>
    <p:extLst>
      <p:ext uri="{BB962C8B-B14F-4D97-AF65-F5344CB8AC3E}">
        <p14:creationId xmlns:p14="http://schemas.microsoft.com/office/powerpoint/2010/main" val="110781274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Lab with </a:t>
            </a:r>
            <a:r>
              <a:rPr lang="en-US" dirty="0" err="1"/>
              <a:t>airmon</a:t>
            </a:r>
            <a:r>
              <a:rPr lang="en-US" dirty="0"/>
              <a:t>-ng</a:t>
            </a:r>
          </a:p>
          <a:p>
            <a:r>
              <a:rPr lang="en-US" dirty="0"/>
              <a:t>Access point or AP: receives, forwards, and transmits data</a:t>
            </a:r>
          </a:p>
          <a:p>
            <a:r>
              <a:rPr lang="en-US" dirty="0"/>
              <a:t>MAC &amp; NIC</a:t>
            </a:r>
          </a:p>
          <a:p>
            <a:r>
              <a:rPr lang="en-US" dirty="0"/>
              <a:t>Access range! Distance is important</a:t>
            </a:r>
          </a:p>
          <a:p>
            <a:r>
              <a:rPr lang="en-US" dirty="0"/>
              <a:t>Poor signal, travel</a:t>
            </a:r>
          </a:p>
        </p:txBody>
      </p:sp>
      <p:sp>
        <p:nvSpPr>
          <p:cNvPr id="4" name="Slide Number Placeholder 3"/>
          <p:cNvSpPr>
            <a:spLocks noGrp="1"/>
          </p:cNvSpPr>
          <p:nvPr>
            <p:ph type="sldNum" sz="quarter" idx="10"/>
          </p:nvPr>
        </p:nvSpPr>
        <p:spPr/>
        <p:txBody>
          <a:bodyPr/>
          <a:lstStyle/>
          <a:p>
            <a:fld id="{AED4E30B-0402-5140-84B7-A78AEBC08A19}" type="slidenum">
              <a:rPr lang="en-US" smtClean="0"/>
              <a:t>45</a:t>
            </a:fld>
            <a:endParaRPr lang="en-US"/>
          </a:p>
        </p:txBody>
      </p:sp>
    </p:spTree>
    <p:extLst>
      <p:ext uri="{BB962C8B-B14F-4D97-AF65-F5344CB8AC3E}">
        <p14:creationId xmlns:p14="http://schemas.microsoft.com/office/powerpoint/2010/main" val="214591611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Wireshark lab</a:t>
            </a:r>
          </a:p>
          <a:p>
            <a:r>
              <a:rPr lang="en-US" dirty="0"/>
              <a:t>Frame: MAC header payload 0-2304 bytes, FCS: Frame Check Sequence - CRC</a:t>
            </a:r>
          </a:p>
          <a:p>
            <a:r>
              <a:rPr lang="en-US" dirty="0"/>
              <a:t>MAC header: frame type (control)</a:t>
            </a:r>
          </a:p>
          <a:p>
            <a:r>
              <a:rPr lang="en-US" dirty="0" err="1"/>
              <a:t>ToDS</a:t>
            </a:r>
            <a:r>
              <a:rPr lang="en-US" dirty="0"/>
              <a:t>/</a:t>
            </a:r>
            <a:r>
              <a:rPr lang="en-US" dirty="0" err="1"/>
              <a:t>FromDS</a:t>
            </a:r>
            <a:r>
              <a:rPr lang="en-US" dirty="0"/>
              <a:t>: direction to or from access point</a:t>
            </a:r>
          </a:p>
          <a:p>
            <a:r>
              <a:rPr lang="en-US" dirty="0"/>
              <a:t>Fragmentation, order control</a:t>
            </a:r>
          </a:p>
          <a:p>
            <a:r>
              <a:rPr lang="en-US" dirty="0"/>
              <a:t>WEP or encryption bit</a:t>
            </a:r>
          </a:p>
          <a:p>
            <a:r>
              <a:rPr lang="en-US" dirty="0"/>
              <a:t>Up to four MAC addresses</a:t>
            </a:r>
          </a:p>
          <a:p>
            <a:r>
              <a:rPr lang="en-US" dirty="0"/>
              <a:t>Management frame:</a:t>
            </a:r>
          </a:p>
          <a:p>
            <a:pPr marL="171450" indent="-171450">
              <a:buFont typeface="Arial" panose="020B0604020202020204" pitchFamily="34" charset="0"/>
              <a:buChar char="•"/>
            </a:pPr>
            <a:r>
              <a:rPr lang="en-US" dirty="0"/>
              <a:t>Beacon: signal that advertises that the network is accepting connections</a:t>
            </a:r>
          </a:p>
          <a:p>
            <a:pPr marL="171450" indent="-171450">
              <a:buFont typeface="Arial" panose="020B0604020202020204" pitchFamily="34" charset="0"/>
              <a:buChar char="•"/>
            </a:pPr>
            <a:r>
              <a:rPr lang="en-US" dirty="0"/>
              <a:t>Authentication: NIC requests connection by sending authentication frame, </a:t>
            </a:r>
            <a:r>
              <a:rPr lang="en-US" dirty="0" err="1"/>
              <a:t>deauthenticaiton</a:t>
            </a:r>
            <a:endParaRPr lang="en-US" dirty="0"/>
          </a:p>
          <a:p>
            <a:pPr marL="171450" indent="-171450">
              <a:buFont typeface="Arial" panose="020B0604020202020204" pitchFamily="34" charset="0"/>
              <a:buChar char="•"/>
            </a:pPr>
            <a:r>
              <a:rPr lang="en-US" dirty="0"/>
              <a:t>Association Request/Response: NIC exchanges info about capabilities, interaction – session</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SSID: string that identifies wireless </a:t>
            </a:r>
            <a:r>
              <a:rPr lang="en-US" dirty="0" smtClean="0"/>
              <a:t>AP </a:t>
            </a:r>
            <a:r>
              <a:rPr lang="en-US" sz="1200" b="1" i="0" u="none" strike="noStrike" kern="1200" baseline="0" dirty="0" smtClean="0">
                <a:solidFill>
                  <a:schemeClr val="tx1"/>
                </a:solidFill>
                <a:latin typeface="+mn-lt"/>
                <a:ea typeface="+mn-ea"/>
                <a:cs typeface="+mn-cs"/>
              </a:rPr>
              <a:t>Service Set Identifiers</a:t>
            </a:r>
            <a:endParaRPr lang="en-US" dirty="0" smtClean="0"/>
          </a:p>
          <a:p>
            <a:pPr marL="171450" indent="-171450">
              <a:buFont typeface="Arial" panose="020B0604020202020204" pitchFamily="34" charset="0"/>
              <a:buChar char="•"/>
            </a:pPr>
            <a:endParaRPr lang="en-US" dirty="0" smtClean="0"/>
          </a:p>
          <a:p>
            <a:r>
              <a:rPr lang="en-US" sz="1200" b="0" i="0" u="none" strike="noStrike" kern="1200" baseline="0" dirty="0" smtClean="0">
                <a:solidFill>
                  <a:schemeClr val="tx1"/>
                </a:solidFill>
                <a:latin typeface="+mn-lt"/>
                <a:ea typeface="+mn-ea"/>
                <a:cs typeface="+mn-cs"/>
              </a:rPr>
              <a:t>Protocols defined in IEEE 802.11 standards</a:t>
            </a:r>
          </a:p>
          <a:p>
            <a:r>
              <a:rPr lang="en-US" sz="1200" b="0" i="0" u="none" strike="noStrike" kern="1200" baseline="0" dirty="0" smtClean="0">
                <a:solidFill>
                  <a:schemeClr val="tx1"/>
                </a:solidFill>
                <a:latin typeface="+mn-lt"/>
                <a:ea typeface="+mn-ea"/>
                <a:cs typeface="+mn-cs"/>
              </a:rPr>
              <a:t>• Access points (APs) may periodically broadcast </a:t>
            </a:r>
            <a:r>
              <a:rPr lang="en-US" sz="1200" b="0" i="1" u="none" strike="noStrike" kern="1200" baseline="0" dirty="0" smtClean="0">
                <a:solidFill>
                  <a:schemeClr val="tx1"/>
                </a:solidFill>
                <a:latin typeface="+mn-lt"/>
                <a:ea typeface="+mn-ea"/>
                <a:cs typeface="+mn-cs"/>
              </a:rPr>
              <a:t>beacon frames </a:t>
            </a:r>
            <a:r>
              <a:rPr lang="en-US" sz="1200" b="0" i="0" u="none" strike="noStrike" kern="1200" baseline="0" dirty="0" smtClean="0">
                <a:solidFill>
                  <a:schemeClr val="tx1"/>
                </a:solidFill>
                <a:latin typeface="+mn-lt"/>
                <a:ea typeface="+mn-ea"/>
                <a:cs typeface="+mn-cs"/>
              </a:rPr>
              <a:t>to</a:t>
            </a:r>
          </a:p>
          <a:p>
            <a:r>
              <a:rPr lang="en-US" sz="1200" b="0" i="0" u="none" strike="noStrike" kern="1200" baseline="0" dirty="0" smtClean="0">
                <a:solidFill>
                  <a:schemeClr val="tx1"/>
                </a:solidFill>
                <a:latin typeface="+mn-lt"/>
                <a:ea typeface="+mn-ea"/>
                <a:cs typeface="+mn-cs"/>
              </a:rPr>
              <a:t>advertise its presence (and some configuration parameters)</a:t>
            </a:r>
          </a:p>
          <a:p>
            <a:r>
              <a:rPr lang="en-US" sz="1200" b="0" i="0" u="none" strike="noStrike" kern="1200" baseline="0" dirty="0" smtClean="0">
                <a:solidFill>
                  <a:schemeClr val="tx1"/>
                </a:solidFill>
                <a:latin typeface="+mn-lt"/>
                <a:ea typeface="+mn-ea"/>
                <a:cs typeface="+mn-cs"/>
              </a:rPr>
              <a:t>• Authentication:</a:t>
            </a:r>
          </a:p>
          <a:p>
            <a:r>
              <a:rPr lang="en-US" sz="1200" b="0" i="0" u="none" strike="noStrike" kern="1200" baseline="0" dirty="0" smtClean="0">
                <a:solidFill>
                  <a:schemeClr val="tx1"/>
                </a:solidFill>
                <a:latin typeface="+mn-lt"/>
                <a:ea typeface="+mn-ea"/>
                <a:cs typeface="+mn-cs"/>
              </a:rPr>
              <a:t>• client sends </a:t>
            </a:r>
            <a:r>
              <a:rPr lang="en-US" sz="1200" b="0" i="1" u="none" strike="noStrike" kern="1200" baseline="0" dirty="0" smtClean="0">
                <a:solidFill>
                  <a:schemeClr val="tx1"/>
                </a:solidFill>
                <a:latin typeface="+mn-lt"/>
                <a:ea typeface="+mn-ea"/>
                <a:cs typeface="+mn-cs"/>
              </a:rPr>
              <a:t>authentication frame </a:t>
            </a:r>
            <a:r>
              <a:rPr lang="en-US" sz="1200" b="0" i="0" u="none" strike="noStrike" kern="1200" baseline="0" dirty="0" smtClean="0">
                <a:solidFill>
                  <a:schemeClr val="tx1"/>
                </a:solidFill>
                <a:latin typeface="+mn-lt"/>
                <a:ea typeface="+mn-ea"/>
                <a:cs typeface="+mn-cs"/>
              </a:rPr>
              <a:t>to AP</a:t>
            </a:r>
          </a:p>
          <a:p>
            <a:r>
              <a:rPr lang="en-US" sz="1200" b="0" i="0" u="none" strike="noStrike" kern="1200" baseline="0" dirty="0" smtClean="0">
                <a:solidFill>
                  <a:schemeClr val="tx1"/>
                </a:solidFill>
                <a:latin typeface="+mn-lt"/>
                <a:ea typeface="+mn-ea"/>
                <a:cs typeface="+mn-cs"/>
              </a:rPr>
              <a:t>• if successful, client sends </a:t>
            </a:r>
            <a:r>
              <a:rPr lang="en-US" sz="1200" b="0" i="1" u="none" strike="noStrike" kern="1200" baseline="0" dirty="0" smtClean="0">
                <a:solidFill>
                  <a:schemeClr val="tx1"/>
                </a:solidFill>
                <a:latin typeface="+mn-lt"/>
                <a:ea typeface="+mn-ea"/>
                <a:cs typeface="+mn-cs"/>
              </a:rPr>
              <a:t>association request frame </a:t>
            </a:r>
            <a:r>
              <a:rPr lang="en-US" sz="1200" b="0" i="0" u="none" strike="noStrike" kern="1200" baseline="0" dirty="0" smtClean="0">
                <a:solidFill>
                  <a:schemeClr val="tx1"/>
                </a:solidFill>
                <a:latin typeface="+mn-lt"/>
                <a:ea typeface="+mn-ea"/>
                <a:cs typeface="+mn-cs"/>
              </a:rPr>
              <a:t>to AP,</a:t>
            </a:r>
          </a:p>
          <a:p>
            <a:r>
              <a:rPr lang="en-US" sz="1200" b="0" i="0" u="none" strike="noStrike" kern="1200" baseline="0" dirty="0" smtClean="0">
                <a:solidFill>
                  <a:schemeClr val="tx1"/>
                </a:solidFill>
                <a:latin typeface="+mn-lt"/>
                <a:ea typeface="+mn-ea"/>
                <a:cs typeface="+mn-cs"/>
              </a:rPr>
              <a:t>requesting allocation of resources</a:t>
            </a:r>
          </a:p>
          <a:p>
            <a:r>
              <a:rPr lang="en-US" sz="1200" b="0" i="0" u="none" strike="noStrike" kern="1200" baseline="0" dirty="0" smtClean="0">
                <a:solidFill>
                  <a:schemeClr val="tx1"/>
                </a:solidFill>
                <a:latin typeface="+mn-lt"/>
                <a:ea typeface="+mn-ea"/>
                <a:cs typeface="+mn-cs"/>
              </a:rPr>
              <a:t>• if successful, AP responds with </a:t>
            </a:r>
            <a:r>
              <a:rPr lang="en-US" sz="1200" b="0" i="1" u="none" strike="noStrike" kern="1200" baseline="0" dirty="0" smtClean="0">
                <a:solidFill>
                  <a:schemeClr val="tx1"/>
                </a:solidFill>
                <a:latin typeface="+mn-lt"/>
                <a:ea typeface="+mn-ea"/>
                <a:cs typeface="+mn-cs"/>
              </a:rPr>
              <a:t>association response frame</a:t>
            </a:r>
          </a:p>
          <a:p>
            <a:r>
              <a:rPr lang="en-US" sz="1200" b="0" i="0" u="none" strike="noStrike" kern="1200" baseline="0" dirty="0" smtClean="0">
                <a:solidFill>
                  <a:schemeClr val="tx1"/>
                </a:solidFill>
                <a:latin typeface="+mn-lt"/>
                <a:ea typeface="+mn-ea"/>
                <a:cs typeface="+mn-cs"/>
              </a:rPr>
              <a:t>• Data sent via </a:t>
            </a:r>
            <a:r>
              <a:rPr lang="en-US" sz="1200" b="0" i="1" u="none" strike="noStrike" kern="1200" baseline="0" dirty="0" smtClean="0">
                <a:solidFill>
                  <a:schemeClr val="tx1"/>
                </a:solidFill>
                <a:latin typeface="+mn-lt"/>
                <a:ea typeface="+mn-ea"/>
                <a:cs typeface="+mn-cs"/>
              </a:rPr>
              <a:t>data frames</a:t>
            </a:r>
          </a:p>
          <a:p>
            <a:r>
              <a:rPr lang="en-US" sz="1200" b="0" i="0" u="none" strike="noStrike" kern="1200" baseline="0" dirty="0" smtClean="0">
                <a:solidFill>
                  <a:schemeClr val="tx1"/>
                </a:solidFill>
                <a:latin typeface="+mn-lt"/>
                <a:ea typeface="+mn-ea"/>
                <a:cs typeface="+mn-cs"/>
              </a:rPr>
              <a:t>• Session Termination:</a:t>
            </a:r>
          </a:p>
          <a:p>
            <a:r>
              <a:rPr lang="en-US" sz="1200" b="0" i="0" u="none" strike="noStrike" kern="1200" baseline="0" dirty="0" smtClean="0">
                <a:solidFill>
                  <a:schemeClr val="tx1"/>
                </a:solidFill>
                <a:latin typeface="+mn-lt"/>
                <a:ea typeface="+mn-ea"/>
                <a:cs typeface="+mn-cs"/>
              </a:rPr>
              <a:t>• AP sends </a:t>
            </a:r>
            <a:r>
              <a:rPr lang="en-US" sz="1200" b="0" i="1" u="none" strike="noStrike" kern="1200" baseline="0" dirty="0" smtClean="0">
                <a:solidFill>
                  <a:schemeClr val="tx1"/>
                </a:solidFill>
                <a:latin typeface="+mn-lt"/>
                <a:ea typeface="+mn-ea"/>
                <a:cs typeface="+mn-cs"/>
              </a:rPr>
              <a:t>disassociation frame </a:t>
            </a:r>
            <a:r>
              <a:rPr lang="en-US" sz="1200" b="0" i="0" u="none" strike="noStrike" kern="1200" baseline="0" dirty="0" smtClean="0">
                <a:solidFill>
                  <a:schemeClr val="tx1"/>
                </a:solidFill>
                <a:latin typeface="+mn-lt"/>
                <a:ea typeface="+mn-ea"/>
                <a:cs typeface="+mn-cs"/>
              </a:rPr>
              <a:t>and </a:t>
            </a:r>
            <a:r>
              <a:rPr lang="en-US" sz="1200" b="0" i="1" u="none" strike="noStrike" kern="1200" baseline="0" dirty="0" err="1" smtClean="0">
                <a:solidFill>
                  <a:schemeClr val="tx1"/>
                </a:solidFill>
                <a:latin typeface="+mn-lt"/>
                <a:ea typeface="+mn-ea"/>
                <a:cs typeface="+mn-cs"/>
              </a:rPr>
              <a:t>deauthentication</a:t>
            </a:r>
            <a:r>
              <a:rPr lang="en-US" sz="1200" b="0" i="1" u="none" strike="noStrike" kern="1200" baseline="0" dirty="0" smtClean="0">
                <a:solidFill>
                  <a:schemeClr val="tx1"/>
                </a:solidFill>
                <a:latin typeface="+mn-lt"/>
                <a:ea typeface="+mn-ea"/>
                <a:cs typeface="+mn-cs"/>
              </a:rPr>
              <a:t> frame</a:t>
            </a:r>
            <a:endParaRPr lang="en-US" dirty="0"/>
          </a:p>
        </p:txBody>
      </p:sp>
      <p:sp>
        <p:nvSpPr>
          <p:cNvPr id="4" name="Slide Number Placeholder 3"/>
          <p:cNvSpPr>
            <a:spLocks noGrp="1"/>
          </p:cNvSpPr>
          <p:nvPr>
            <p:ph type="sldNum" sz="quarter" idx="10"/>
          </p:nvPr>
        </p:nvSpPr>
        <p:spPr/>
        <p:txBody>
          <a:bodyPr/>
          <a:lstStyle/>
          <a:p>
            <a:fld id="{AED4E30B-0402-5140-84B7-A78AEBC08A19}" type="slidenum">
              <a:rPr lang="en-US" smtClean="0"/>
              <a:t>46</a:t>
            </a:fld>
            <a:endParaRPr lang="en-US"/>
          </a:p>
        </p:txBody>
      </p:sp>
    </p:spTree>
    <p:extLst>
      <p:ext uri="{BB962C8B-B14F-4D97-AF65-F5344CB8AC3E}">
        <p14:creationId xmlns:p14="http://schemas.microsoft.com/office/powerpoint/2010/main" val="336689384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 encryption or no encryption?</a:t>
            </a:r>
          </a:p>
          <a:p>
            <a:r>
              <a:rPr lang="en-US" dirty="0"/>
              <a:t>I: loss of signal, interference</a:t>
            </a:r>
          </a:p>
          <a:p>
            <a:r>
              <a:rPr lang="en-US" dirty="0"/>
              <a:t>A: bad equipment, partial loss, slowdown due to exceeding capacity</a:t>
            </a:r>
          </a:p>
          <a:p>
            <a:endParaRPr lang="en-US" dirty="0"/>
          </a:p>
          <a:p>
            <a:r>
              <a:rPr lang="en-US" dirty="0" err="1"/>
              <a:t>MiTM</a:t>
            </a:r>
            <a:endParaRPr lang="en-US" dirty="0"/>
          </a:p>
          <a:p>
            <a:r>
              <a:rPr lang="en-US" dirty="0"/>
              <a:t>Malware</a:t>
            </a:r>
          </a:p>
          <a:p>
            <a:r>
              <a:rPr lang="en-US" dirty="0"/>
              <a:t>Snooping – unencrypted data</a:t>
            </a:r>
          </a:p>
          <a:p>
            <a:r>
              <a:rPr lang="en-US" dirty="0"/>
              <a:t>Compromised devices</a:t>
            </a:r>
          </a:p>
          <a:p>
            <a:r>
              <a:rPr lang="en-US" dirty="0"/>
              <a:t>Compromised hotspot </a:t>
            </a:r>
            <a:r>
              <a:rPr lang="en-US" dirty="0" smtClean="0"/>
              <a:t>– pineapple</a:t>
            </a:r>
          </a:p>
          <a:p>
            <a:endParaRPr lang="en-US" dirty="0" smtClean="0"/>
          </a:p>
          <a:p>
            <a:r>
              <a:rPr lang="en-US" dirty="0" smtClean="0"/>
              <a:t>Everyone is the receiver</a:t>
            </a:r>
          </a:p>
          <a:p>
            <a:r>
              <a:rPr lang="en-US" dirty="0" smtClean="0"/>
              <a:t>Anyone can join</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AED4E30B-0402-5140-84B7-A78AEBC08A19}" type="slidenum">
              <a:rPr lang="en-US" smtClean="0"/>
              <a:t>47</a:t>
            </a:fld>
            <a:endParaRPr lang="en-US"/>
          </a:p>
        </p:txBody>
      </p:sp>
    </p:spTree>
    <p:extLst>
      <p:ext uri="{BB962C8B-B14F-4D97-AF65-F5344CB8AC3E}">
        <p14:creationId xmlns:p14="http://schemas.microsoft.com/office/powerpoint/2010/main" val="243901702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Unauthorized </a:t>
            </a:r>
            <a:r>
              <a:rPr lang="en-US" dirty="0" smtClean="0"/>
              <a:t>Access</a:t>
            </a:r>
          </a:p>
          <a:p>
            <a:pPr marL="171450" indent="-171450">
              <a:buFont typeface="Arial" panose="020B0604020202020204" pitchFamily="34" charset="0"/>
              <a:buChar char="•"/>
            </a:pPr>
            <a:r>
              <a:rPr lang="en-US" dirty="0" smtClean="0"/>
              <a:t>Anyone can pick and</a:t>
            </a:r>
            <a:r>
              <a:rPr lang="en-US" baseline="0" dirty="0" smtClean="0"/>
              <a:t> reply</a:t>
            </a:r>
          </a:p>
          <a:p>
            <a:pPr marL="171450" indent="-171450">
              <a:buFont typeface="Arial" panose="020B0604020202020204" pitchFamily="34" charset="0"/>
              <a:buChar char="•"/>
            </a:pPr>
            <a:r>
              <a:rPr lang="en-US" baseline="0" dirty="0" smtClean="0"/>
              <a:t>Authentication is not rigorous (BYOD)</a:t>
            </a:r>
          </a:p>
          <a:p>
            <a:pPr marL="171450" indent="-171450">
              <a:buFont typeface="Arial" panose="020B0604020202020204" pitchFamily="34" charset="0"/>
              <a:buChar char="•"/>
            </a:pPr>
            <a:r>
              <a:rPr lang="en-US" dirty="0" smtClean="0"/>
              <a:t>Any AP</a:t>
            </a:r>
            <a:r>
              <a:rPr lang="en-US" baseline="0" dirty="0" smtClean="0"/>
              <a:t> may accept any association with any device</a:t>
            </a:r>
            <a:endParaRPr lang="en-US" dirty="0"/>
          </a:p>
          <a:p>
            <a:pPr marL="171450" indent="-171450">
              <a:buFont typeface="Arial" panose="020B0604020202020204" pitchFamily="34" charset="0"/>
              <a:buChar char="•"/>
            </a:pPr>
            <a:endParaRPr lang="en-US" dirty="0"/>
          </a:p>
          <a:p>
            <a:r>
              <a:rPr lang="en-US" dirty="0"/>
              <a:t>Protocol </a:t>
            </a:r>
            <a:r>
              <a:rPr lang="en-US" dirty="0" smtClean="0"/>
              <a:t>Vulnerabilities</a:t>
            </a:r>
          </a:p>
          <a:p>
            <a:pPr marL="171450" indent="-171450">
              <a:buFont typeface="Arial" panose="020B0604020202020204" pitchFamily="34" charset="0"/>
              <a:buChar char="•"/>
            </a:pPr>
            <a:r>
              <a:rPr lang="en-US" dirty="0" smtClean="0"/>
              <a:t>Lack of physical protection – prone to eavesdropping</a:t>
            </a:r>
          </a:p>
          <a:p>
            <a:pPr marL="0" indent="0">
              <a:buFont typeface="Arial" panose="020B0604020202020204" pitchFamily="34" charset="0"/>
              <a:buNone/>
            </a:pPr>
            <a:endParaRPr lang="en-US" dirty="0"/>
          </a:p>
          <a:p>
            <a:r>
              <a:rPr lang="en-US" dirty="0"/>
              <a:t>Picking up the Beacon</a:t>
            </a:r>
          </a:p>
          <a:p>
            <a:pPr marL="171450" indent="-171450">
              <a:buFont typeface="Arial" panose="020B0604020202020204" pitchFamily="34" charset="0"/>
              <a:buChar char="•"/>
            </a:pPr>
            <a:r>
              <a:rPr lang="en-US" dirty="0" smtClean="0"/>
              <a:t>Open mode: AP broadcasts,</a:t>
            </a:r>
            <a:r>
              <a:rPr lang="en-US" baseline="0" dirty="0" smtClean="0"/>
              <a:t> client responds</a:t>
            </a:r>
          </a:p>
          <a:p>
            <a:pPr marL="171450" indent="-171450">
              <a:buFont typeface="Arial" panose="020B0604020202020204" pitchFamily="34" charset="0"/>
              <a:buChar char="•"/>
            </a:pPr>
            <a:r>
              <a:rPr lang="en-US" baseline="0" dirty="0" smtClean="0"/>
              <a:t>Closed mode: client is looking for SSID, broadcasts its message that includes the MAC address</a:t>
            </a:r>
          </a:p>
          <a:p>
            <a:pPr marL="171450" indent="-171450">
              <a:buFont typeface="Arial" panose="020B0604020202020204" pitchFamily="34" charset="0"/>
              <a:buChar char="•"/>
            </a:pPr>
            <a:r>
              <a:rPr lang="en-US" baseline="0" dirty="0" smtClean="0"/>
              <a:t>What can possibly go wrong?</a:t>
            </a:r>
          </a:p>
          <a:p>
            <a:pPr marL="171450" indent="-171450">
              <a:buFont typeface="Arial" panose="020B0604020202020204" pitchFamily="34" charset="0"/>
              <a:buChar char="•"/>
            </a:pPr>
            <a:r>
              <a:rPr lang="en-US" baseline="0" dirty="0" smtClean="0"/>
              <a:t>How would you fix it?</a:t>
            </a:r>
          </a:p>
          <a:p>
            <a:pPr marL="0" indent="0">
              <a:buFont typeface="Arial" panose="020B0604020202020204" pitchFamily="34" charset="0"/>
              <a:buNone/>
            </a:pPr>
            <a:endParaRPr lang="en-US" dirty="0" smtClean="0"/>
          </a:p>
          <a:p>
            <a:r>
              <a:rPr lang="en-US" dirty="0" smtClean="0"/>
              <a:t>SSID </a:t>
            </a:r>
            <a:r>
              <a:rPr lang="en-US" dirty="0"/>
              <a:t>in all </a:t>
            </a:r>
            <a:r>
              <a:rPr lang="en-US" dirty="0" smtClean="0"/>
              <a:t>Frames</a:t>
            </a:r>
          </a:p>
          <a:p>
            <a:pPr marL="171450" indent="-171450">
              <a:buFont typeface="Arial" panose="020B0604020202020204" pitchFamily="34" charset="0"/>
              <a:buChar char="•"/>
            </a:pPr>
            <a:r>
              <a:rPr lang="en-US" dirty="0" smtClean="0"/>
              <a:t>Closed mode</a:t>
            </a:r>
            <a:r>
              <a:rPr lang="en-US" baseline="0" dirty="0" smtClean="0"/>
              <a:t> broadcast desired SSID</a:t>
            </a:r>
          </a:p>
          <a:p>
            <a:pPr marL="171450" indent="-171450">
              <a:buFont typeface="Arial" panose="020B0604020202020204" pitchFamily="34" charset="0"/>
              <a:buChar char="•"/>
            </a:pPr>
            <a:r>
              <a:rPr lang="en-US" baseline="0" dirty="0" smtClean="0"/>
              <a:t>All frames reveal SSID</a:t>
            </a:r>
          </a:p>
          <a:p>
            <a:pPr marL="171450" indent="-171450">
              <a:buFont typeface="Arial" panose="020B0604020202020204" pitchFamily="34" charset="0"/>
              <a:buChar char="•"/>
            </a:pPr>
            <a:r>
              <a:rPr lang="en-US" baseline="0" dirty="0" smtClean="0"/>
              <a:t>A better design: just use a shared data value for one </a:t>
            </a:r>
            <a:r>
              <a:rPr lang="en-US" baseline="0" dirty="0" err="1" smtClean="0"/>
              <a:t>associaton</a:t>
            </a:r>
            <a:r>
              <a:rPr lang="en-US" baseline="0" dirty="0" smtClean="0"/>
              <a:t> only. Initial authentication would reveal SSID, but a later frame would not</a:t>
            </a:r>
            <a:endParaRPr lang="en-US" dirty="0"/>
          </a:p>
          <a:p>
            <a:r>
              <a:rPr lang="en-US" dirty="0" smtClean="0"/>
              <a:t>Authentication</a:t>
            </a:r>
          </a:p>
          <a:p>
            <a:pPr marL="171450" indent="-171450">
              <a:buFont typeface="Arial" panose="020B0604020202020204" pitchFamily="34" charset="0"/>
              <a:buChar char="•"/>
            </a:pPr>
            <a:r>
              <a:rPr lang="en-US" dirty="0" smtClean="0"/>
              <a:t>Only accepted devices – authenticating based on mac address… is that a good idea? </a:t>
            </a:r>
          </a:p>
          <a:p>
            <a:pPr marL="0" indent="0">
              <a:buFont typeface="Arial" panose="020B0604020202020204" pitchFamily="34" charset="0"/>
              <a:buNone/>
            </a:pPr>
            <a:endParaRPr lang="en-US" dirty="0"/>
          </a:p>
          <a:p>
            <a:r>
              <a:rPr lang="en-US" dirty="0"/>
              <a:t>Changeable MAC Addresses</a:t>
            </a:r>
          </a:p>
          <a:p>
            <a:pPr marL="171450" indent="-171450">
              <a:buFont typeface="Arial" panose="020B0604020202020204" pitchFamily="34" charset="0"/>
              <a:buChar char="•"/>
            </a:pPr>
            <a:r>
              <a:rPr lang="en-US" dirty="0" smtClean="0"/>
              <a:t>OS does not consult hardware</a:t>
            </a:r>
          </a:p>
          <a:p>
            <a:pPr marL="171450" indent="-171450">
              <a:buFont typeface="Arial" panose="020B0604020202020204" pitchFamily="34" charset="0"/>
              <a:buChar char="•"/>
            </a:pPr>
            <a:r>
              <a:rPr lang="en-US" dirty="0" smtClean="0"/>
              <a:t>One can change MAC address of NIC Card network card address table</a:t>
            </a:r>
          </a:p>
          <a:p>
            <a:pPr marL="171450" indent="-171450">
              <a:buFont typeface="Arial" panose="020B0604020202020204" pitchFamily="34" charset="0"/>
              <a:buChar char="•"/>
            </a:pPr>
            <a:r>
              <a:rPr lang="en-US" dirty="0" smtClean="0"/>
              <a:t>MAC Spoofing</a:t>
            </a:r>
          </a:p>
          <a:p>
            <a:pPr marL="0" indent="0">
              <a:buFont typeface="Arial" panose="020B0604020202020204" pitchFamily="34" charset="0"/>
              <a:buNone/>
            </a:pPr>
            <a:endParaRPr lang="en-US" dirty="0" smtClean="0"/>
          </a:p>
          <a:p>
            <a:r>
              <a:rPr lang="en-US" dirty="0" smtClean="0"/>
              <a:t>Stealing </a:t>
            </a:r>
            <a:r>
              <a:rPr lang="en-US" dirty="0"/>
              <a:t>the </a:t>
            </a:r>
            <a:r>
              <a:rPr lang="en-US" dirty="0" smtClean="0"/>
              <a:t>Association</a:t>
            </a:r>
          </a:p>
          <a:p>
            <a:pPr marL="171450" indent="-171450">
              <a:buFont typeface="Arial" panose="020B0604020202020204" pitchFamily="34" charset="0"/>
              <a:buChar char="•"/>
            </a:pPr>
            <a:r>
              <a:rPr lang="en-US" dirty="0" smtClean="0"/>
              <a:t>Promiscuous</a:t>
            </a:r>
            <a:r>
              <a:rPr lang="en-US" baseline="0" dirty="0" smtClean="0"/>
              <a:t> Aps accept any association</a:t>
            </a:r>
          </a:p>
          <a:p>
            <a:pPr marL="171450" indent="-171450">
              <a:buFont typeface="Arial" panose="020B0604020202020204" pitchFamily="34" charset="0"/>
              <a:buChar char="•"/>
            </a:pPr>
            <a:r>
              <a:rPr lang="en-US" baseline="0" dirty="0" smtClean="0"/>
              <a:t>Free </a:t>
            </a:r>
            <a:r>
              <a:rPr lang="en-US" baseline="0" dirty="0" err="1" smtClean="0"/>
              <a:t>wifi</a:t>
            </a:r>
            <a:r>
              <a:rPr lang="en-US" baseline="0" dirty="0" smtClean="0"/>
              <a:t> – </a:t>
            </a:r>
            <a:r>
              <a:rPr lang="en-US" baseline="0" dirty="0" err="1" smtClean="0"/>
              <a:t>firesheep</a:t>
            </a:r>
            <a:r>
              <a:rPr lang="en-US" baseline="0" dirty="0" smtClean="0"/>
              <a:t>: picks unencrypted cookies from other people’s connections in a public </a:t>
            </a:r>
            <a:r>
              <a:rPr lang="en-US" baseline="0" dirty="0" err="1" smtClean="0"/>
              <a:t>wifi</a:t>
            </a:r>
            <a:r>
              <a:rPr lang="en-US" baseline="0" dirty="0" smtClean="0"/>
              <a:t>, authenticates as them</a:t>
            </a:r>
          </a:p>
          <a:p>
            <a:pPr marL="0" indent="0">
              <a:buFont typeface="Arial" panose="020B0604020202020204" pitchFamily="34" charset="0"/>
              <a:buNone/>
            </a:pPr>
            <a:endParaRPr lang="en-US" dirty="0"/>
          </a:p>
          <a:p>
            <a:r>
              <a:rPr lang="en-US" dirty="0" smtClean="0"/>
              <a:t>Preferred </a:t>
            </a:r>
            <a:r>
              <a:rPr lang="en-US" dirty="0"/>
              <a:t>Associations </a:t>
            </a:r>
          </a:p>
          <a:p>
            <a:pPr marL="171450" indent="-171450">
              <a:buFont typeface="Arial" panose="020B0604020202020204" pitchFamily="34" charset="0"/>
              <a:buChar char="•"/>
            </a:pPr>
            <a:r>
              <a:rPr lang="en-US" dirty="0" smtClean="0"/>
              <a:t>List of favorites… check your network settings</a:t>
            </a:r>
          </a:p>
          <a:p>
            <a:pPr marL="171450" indent="-171450">
              <a:buFont typeface="Arial" panose="020B0604020202020204" pitchFamily="34" charset="0"/>
              <a:buChar char="•"/>
            </a:pPr>
            <a:r>
              <a:rPr lang="en-US" dirty="0" smtClean="0"/>
              <a:t>Does</a:t>
            </a:r>
            <a:r>
              <a:rPr lang="en-US" baseline="0" dirty="0" smtClean="0"/>
              <a:t> an SSID connect to a specific AP? Or is just the name enough?</a:t>
            </a:r>
            <a:r>
              <a:rPr lang="en-US" baseline="0" dirty="0"/>
              <a:t> </a:t>
            </a:r>
            <a:r>
              <a:rPr lang="en-US" baseline="0" dirty="0" smtClean="0"/>
              <a:t>Does your phone/computer even ask for permission to connect to open </a:t>
            </a:r>
            <a:r>
              <a:rPr lang="en-US" baseline="0" dirty="0" err="1" smtClean="0"/>
              <a:t>wifi</a:t>
            </a:r>
            <a:r>
              <a:rPr lang="en-US" baseline="0" dirty="0" smtClean="0"/>
              <a:t>? (mine does…)</a:t>
            </a:r>
          </a:p>
        </p:txBody>
      </p:sp>
      <p:sp>
        <p:nvSpPr>
          <p:cNvPr id="4" name="Slide Number Placeholder 3"/>
          <p:cNvSpPr>
            <a:spLocks noGrp="1"/>
          </p:cNvSpPr>
          <p:nvPr>
            <p:ph type="sldNum" sz="quarter" idx="10"/>
          </p:nvPr>
        </p:nvSpPr>
        <p:spPr/>
        <p:txBody>
          <a:bodyPr/>
          <a:lstStyle/>
          <a:p>
            <a:fld id="{AED4E30B-0402-5140-84B7-A78AEBC08A19}" type="slidenum">
              <a:rPr lang="en-US" smtClean="0"/>
              <a:t>48</a:t>
            </a:fld>
            <a:endParaRPr lang="en-US"/>
          </a:p>
        </p:txBody>
      </p:sp>
    </p:spTree>
    <p:extLst>
      <p:ext uri="{BB962C8B-B14F-4D97-AF65-F5344CB8AC3E}">
        <p14:creationId xmlns:p14="http://schemas.microsoft.com/office/powerpoint/2010/main" val="21937376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makes a network vulnerable to interception? </a:t>
            </a:r>
          </a:p>
          <a:p>
            <a:r>
              <a:rPr lang="en-US" dirty="0"/>
              <a:t>Anonymity, open medium, asymmetric advantage, sharing, </a:t>
            </a:r>
          </a:p>
          <a:p>
            <a:r>
              <a:rPr lang="en-US" dirty="0"/>
              <a:t>system complexity – most people do not know what is running on their computer let alone how a network works</a:t>
            </a:r>
          </a:p>
          <a:p>
            <a:r>
              <a:rPr lang="en-US" dirty="0"/>
              <a:t>Unknown perimeter</a:t>
            </a:r>
          </a:p>
          <a:p>
            <a:r>
              <a:rPr lang="en-US" dirty="0"/>
              <a:t>Unknown paths</a:t>
            </a:r>
          </a:p>
          <a:p>
            <a:endParaRPr lang="en-US" dirty="0"/>
          </a:p>
          <a:p>
            <a:r>
              <a:rPr lang="en-US" dirty="0"/>
              <a:t>Sequencing – TCP for reordering, programs may not detect sequencing problems</a:t>
            </a:r>
          </a:p>
          <a:p>
            <a:r>
              <a:rPr lang="en-US" dirty="0"/>
              <a:t>Substitution – complex cables, errors, adversary can do this by splicing communication – </a:t>
            </a:r>
            <a:r>
              <a:rPr lang="en-US" dirty="0" err="1"/>
              <a:t>MiTM</a:t>
            </a:r>
            <a:r>
              <a:rPr lang="en-US" dirty="0"/>
              <a:t> – Encrypt! Chaining</a:t>
            </a:r>
          </a:p>
          <a:p>
            <a:r>
              <a:rPr lang="en-US" dirty="0"/>
              <a:t>Replay – legitimate data is intercepted and reused, replay authentication credentials, cookie hijacking – attacker intercepts cookie and replays it, TCP Sec</a:t>
            </a:r>
          </a:p>
          <a:p>
            <a:r>
              <a:rPr lang="en-US" dirty="0"/>
              <a:t>Interruption – loss of service</a:t>
            </a:r>
          </a:p>
          <a:p>
            <a:r>
              <a:rPr lang="en-US" dirty="0"/>
              <a:t>	Routing – misused it can cause </a:t>
            </a:r>
            <a:r>
              <a:rPr lang="en-US" dirty="0" err="1"/>
              <a:t>DoS</a:t>
            </a:r>
            <a:r>
              <a:rPr lang="en-US" dirty="0"/>
              <a:t>, overwhelm a router</a:t>
            </a:r>
          </a:p>
          <a:p>
            <a:r>
              <a:rPr lang="en-US" dirty="0"/>
              <a:t>	Excessive Demand – </a:t>
            </a:r>
            <a:r>
              <a:rPr lang="en-US" dirty="0" err="1"/>
              <a:t>DoS</a:t>
            </a:r>
            <a:r>
              <a:rPr lang="en-US" dirty="0"/>
              <a:t>, large files, too many connections</a:t>
            </a:r>
          </a:p>
          <a:p>
            <a:r>
              <a:rPr lang="en-US" dirty="0" err="1"/>
              <a:t>Github</a:t>
            </a:r>
            <a:r>
              <a:rPr lang="en-US" dirty="0"/>
              <a:t> </a:t>
            </a:r>
            <a:r>
              <a:rPr lang="en-US" dirty="0" err="1"/>
              <a:t>DoS</a:t>
            </a:r>
            <a:endParaRPr lang="en-US" dirty="0"/>
          </a:p>
          <a:p>
            <a:r>
              <a:rPr lang="en-US" dirty="0"/>
              <a:t>	</a:t>
            </a:r>
          </a:p>
        </p:txBody>
      </p:sp>
      <p:sp>
        <p:nvSpPr>
          <p:cNvPr id="4" name="Slide Number Placeholder 3"/>
          <p:cNvSpPr>
            <a:spLocks noGrp="1"/>
          </p:cNvSpPr>
          <p:nvPr>
            <p:ph type="sldNum" sz="quarter" idx="10"/>
          </p:nvPr>
        </p:nvSpPr>
        <p:spPr/>
        <p:txBody>
          <a:bodyPr/>
          <a:lstStyle/>
          <a:p>
            <a:fld id="{AED4E30B-0402-5140-84B7-A78AEBC08A19}" type="slidenum">
              <a:rPr lang="en-US" smtClean="0"/>
              <a:t>7</a:t>
            </a:fld>
            <a:endParaRPr lang="en-US"/>
          </a:p>
        </p:txBody>
      </p:sp>
    </p:spTree>
    <p:extLst>
      <p:ext uri="{BB962C8B-B14F-4D97-AF65-F5344CB8AC3E}">
        <p14:creationId xmlns:p14="http://schemas.microsoft.com/office/powerpoint/2010/main" val="41338939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WEP: Wired Equivalent Privacy</a:t>
            </a:r>
          </a:p>
          <a:p>
            <a:r>
              <a:rPr lang="en-US" dirty="0" smtClean="0"/>
              <a:t>AP</a:t>
            </a:r>
            <a:r>
              <a:rPr lang="en-US" baseline="0" dirty="0" smtClean="0"/>
              <a:t> sends random number to client</a:t>
            </a:r>
          </a:p>
          <a:p>
            <a:r>
              <a:rPr lang="en-US" baseline="0" dirty="0" smtClean="0"/>
              <a:t>Client encrypts it with shared key</a:t>
            </a:r>
          </a:p>
          <a:p>
            <a:r>
              <a:rPr lang="en-US" baseline="0" dirty="0" smtClean="0"/>
              <a:t>Client returns </a:t>
            </a:r>
            <a:r>
              <a:rPr lang="en-US" baseline="0" dirty="0" err="1" smtClean="0"/>
              <a:t>ciphertext</a:t>
            </a:r>
            <a:r>
              <a:rPr lang="en-US" baseline="0" dirty="0" smtClean="0"/>
              <a:t> to AP</a:t>
            </a:r>
          </a:p>
          <a:p>
            <a:r>
              <a:rPr lang="en-US" baseline="0" dirty="0" smtClean="0"/>
              <a:t>Client and AP authenticated</a:t>
            </a:r>
          </a:p>
          <a:p>
            <a:endParaRPr lang="en-US" baseline="0" dirty="0" smtClean="0"/>
          </a:p>
          <a:p>
            <a:r>
              <a:rPr lang="en-US" baseline="0" dirty="0" smtClean="0"/>
              <a:t>Problems:</a:t>
            </a:r>
          </a:p>
          <a:p>
            <a:pPr marL="171450" indent="-171450">
              <a:buFont typeface="Arial" panose="020B0604020202020204" pitchFamily="34" charset="0"/>
              <a:buChar char="•"/>
            </a:pPr>
            <a:r>
              <a:rPr lang="en-US" baseline="0" dirty="0" smtClean="0"/>
              <a:t>Weak Encryption Key: 64 – 128 bits with 24 bit IV, vulnerable pass phrases</a:t>
            </a:r>
          </a:p>
          <a:p>
            <a:pPr marL="171450" indent="-171450">
              <a:buFont typeface="Arial" panose="020B0604020202020204" pitchFamily="34" charset="0"/>
              <a:buChar char="•"/>
            </a:pPr>
            <a:r>
              <a:rPr lang="en-US" baseline="0" dirty="0" smtClean="0"/>
              <a:t>Static Key: shared between server &amp; receiver, same key used for a long time, collect many data points, deduce key</a:t>
            </a:r>
          </a:p>
          <a:p>
            <a:pPr marL="171450" indent="-171450">
              <a:buFont typeface="Arial" panose="020B0604020202020204" pitchFamily="34" charset="0"/>
              <a:buChar char="•"/>
            </a:pPr>
            <a:r>
              <a:rPr lang="en-US" baseline="0" dirty="0" smtClean="0"/>
              <a:t>Weak Encryption process: key can be brute forced, </a:t>
            </a:r>
            <a:r>
              <a:rPr lang="en-US" baseline="0" dirty="0" err="1" smtClean="0"/>
              <a:t>WEPCrack</a:t>
            </a:r>
            <a:r>
              <a:rPr lang="en-US" baseline="0" dirty="0" smtClean="0"/>
              <a:t>, </a:t>
            </a:r>
            <a:r>
              <a:rPr lang="en-US" baseline="0" dirty="0" err="1" smtClean="0"/>
              <a:t>AirCrack</a:t>
            </a:r>
            <a:r>
              <a:rPr lang="en-US" baseline="0" dirty="0" smtClean="0"/>
              <a:t>-ng crack in a few minutes</a:t>
            </a:r>
          </a:p>
          <a:p>
            <a:pPr marL="171450" indent="-171450">
              <a:buFont typeface="Arial" panose="020B0604020202020204" pitchFamily="34" charset="0"/>
              <a:buChar char="•"/>
            </a:pPr>
            <a:r>
              <a:rPr lang="en-US" baseline="0" dirty="0" smtClean="0"/>
              <a:t>Weak Encryption Algorithm: IV submitted in plaintext, RC4 generates long sequence of RNs, WEP combines these with data using XOR, </a:t>
            </a:r>
            <a:br>
              <a:rPr lang="en-US" baseline="0" dirty="0" smtClean="0"/>
            </a:br>
            <a:r>
              <a:rPr lang="en-US" baseline="0" dirty="0" smtClean="0"/>
              <a:t>if attacker can guess decrypted value feeding it to XOR can guess key sequence</a:t>
            </a:r>
          </a:p>
          <a:p>
            <a:pPr marL="171450" indent="-171450">
              <a:buFont typeface="Arial" panose="020B0604020202020204" pitchFamily="34" charset="0"/>
              <a:buChar char="•"/>
            </a:pPr>
            <a:r>
              <a:rPr lang="en-US" baseline="0" dirty="0" smtClean="0"/>
              <a:t>Initialization Vector Collisions: have to change after 16 million iterations, in practice may never change, not totally random changes, predictability degree</a:t>
            </a:r>
          </a:p>
          <a:p>
            <a:pPr marL="171450" indent="-171450">
              <a:buFont typeface="Arial" panose="020B0604020202020204" pitchFamily="34" charset="0"/>
              <a:buChar char="•"/>
            </a:pPr>
            <a:r>
              <a:rPr lang="en-US" baseline="0" dirty="0" smtClean="0"/>
              <a:t>Faulty integrity check: CRC is well known, if attackers wants to change communication, simply change data, recalculate CRC</a:t>
            </a:r>
          </a:p>
          <a:p>
            <a:pPr marL="171450" indent="-171450">
              <a:buFont typeface="Arial" panose="020B0604020202020204" pitchFamily="34" charset="0"/>
              <a:buChar char="•"/>
            </a:pPr>
            <a:r>
              <a:rPr lang="en-US" baseline="0" dirty="0" smtClean="0"/>
              <a:t>No authentication: attacker can fake SSID and MAC and there is no way to authenticate them</a:t>
            </a:r>
            <a:endParaRPr lang="en-US" dirty="0"/>
          </a:p>
        </p:txBody>
      </p:sp>
      <p:sp>
        <p:nvSpPr>
          <p:cNvPr id="4" name="Slide Number Placeholder 3"/>
          <p:cNvSpPr>
            <a:spLocks noGrp="1"/>
          </p:cNvSpPr>
          <p:nvPr>
            <p:ph type="sldNum" sz="quarter" idx="10"/>
          </p:nvPr>
        </p:nvSpPr>
        <p:spPr/>
        <p:txBody>
          <a:bodyPr/>
          <a:lstStyle/>
          <a:p>
            <a:fld id="{AED4E30B-0402-5140-84B7-A78AEBC08A19}" type="slidenum">
              <a:rPr lang="en-US" smtClean="0"/>
              <a:t>49</a:t>
            </a:fld>
            <a:endParaRPr lang="en-US"/>
          </a:p>
        </p:txBody>
      </p:sp>
    </p:spTree>
    <p:extLst>
      <p:ext uri="{BB962C8B-B14F-4D97-AF65-F5344CB8AC3E}">
        <p14:creationId xmlns:p14="http://schemas.microsoft.com/office/powerpoint/2010/main" val="199175321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1999 WEP was out</a:t>
            </a:r>
          </a:p>
          <a:p>
            <a:r>
              <a:rPr lang="en-US" dirty="0" smtClean="0"/>
              <a:t>2001</a:t>
            </a:r>
            <a:r>
              <a:rPr lang="en-US" baseline="0" dirty="0" smtClean="0"/>
              <a:t> flaws were published</a:t>
            </a:r>
          </a:p>
          <a:p>
            <a:r>
              <a:rPr lang="en-US" baseline="0" dirty="0" smtClean="0"/>
              <a:t>2003 WPA – </a:t>
            </a:r>
            <a:r>
              <a:rPr lang="en-US" baseline="0" dirty="0" err="1" smtClean="0"/>
              <a:t>Wifi</a:t>
            </a:r>
            <a:r>
              <a:rPr lang="en-US" baseline="0" dirty="0" smtClean="0"/>
              <a:t> Protected Access</a:t>
            </a:r>
          </a:p>
          <a:p>
            <a:endParaRPr lang="en-US" baseline="0" dirty="0" smtClean="0"/>
          </a:p>
          <a:p>
            <a:r>
              <a:rPr lang="en-US" sz="1200" b="0" i="0" kern="1200" dirty="0" smtClean="0">
                <a:solidFill>
                  <a:schemeClr val="tx1"/>
                </a:solidFill>
                <a:effectLst/>
                <a:latin typeface="+mn-lt"/>
                <a:ea typeface="+mn-ea"/>
                <a:cs typeface="+mn-cs"/>
              </a:rPr>
              <a:t>PMK: Pairwise Master Key</a:t>
            </a:r>
          </a:p>
          <a:p>
            <a:r>
              <a:rPr lang="en-US" sz="1200" b="0" i="0" kern="1200" dirty="0" smtClean="0">
                <a:solidFill>
                  <a:schemeClr val="tx1"/>
                </a:solidFill>
                <a:effectLst/>
                <a:latin typeface="+mn-lt"/>
                <a:ea typeface="+mn-ea"/>
                <a:cs typeface="+mn-cs"/>
              </a:rPr>
              <a:t>The</a:t>
            </a:r>
            <a:r>
              <a:rPr lang="en-US" sz="1200" b="0" i="0" kern="1200" dirty="0" smtClean="0">
                <a:solidFill>
                  <a:schemeClr val="tx1"/>
                </a:solidFill>
                <a:effectLst/>
                <a:latin typeface="+mn-lt"/>
                <a:ea typeface="+mn-ea"/>
                <a:cs typeface="+mn-cs"/>
              </a:rPr>
              <a:t> </a:t>
            </a:r>
            <a:r>
              <a:rPr lang="en-US" sz="1200" b="0" i="0" u="none" strike="noStrike" kern="1200" dirty="0" smtClean="0">
                <a:solidFill>
                  <a:schemeClr val="tx1"/>
                </a:solidFill>
                <a:effectLst/>
                <a:latin typeface="+mn-lt"/>
                <a:ea typeface="+mn-ea"/>
                <a:cs typeface="+mn-cs"/>
                <a:hlinkClick r:id="rId3" tooltip="Wireless access point"/>
              </a:rPr>
              <a:t>AP</a:t>
            </a:r>
            <a:r>
              <a:rPr lang="en-US" sz="1200" b="0" i="0" kern="1200" dirty="0" smtClean="0">
                <a:solidFill>
                  <a:schemeClr val="tx1"/>
                </a:solidFill>
                <a:effectLst/>
                <a:latin typeface="+mn-lt"/>
                <a:ea typeface="+mn-ea"/>
                <a:cs typeface="+mn-cs"/>
              </a:rPr>
              <a:t> sends a nonce-value to the STA (</a:t>
            </a:r>
            <a:r>
              <a:rPr lang="en-US" sz="1200" b="0" i="0" kern="1200" dirty="0" err="1" smtClean="0">
                <a:solidFill>
                  <a:schemeClr val="tx1"/>
                </a:solidFill>
                <a:effectLst/>
                <a:latin typeface="+mn-lt"/>
                <a:ea typeface="+mn-ea"/>
                <a:cs typeface="+mn-cs"/>
              </a:rPr>
              <a:t>ANonce</a:t>
            </a:r>
            <a:r>
              <a:rPr lang="en-US" sz="1200" b="0" i="0" kern="1200" dirty="0" smtClean="0">
                <a:solidFill>
                  <a:schemeClr val="tx1"/>
                </a:solidFill>
                <a:effectLst/>
                <a:latin typeface="+mn-lt"/>
                <a:ea typeface="+mn-ea"/>
                <a:cs typeface="+mn-cs"/>
              </a:rPr>
              <a:t>). The client now has all the attributes to construct the PTK</a:t>
            </a:r>
            <a:r>
              <a:rPr lang="en-US" sz="1200" b="0" i="0" kern="1200" baseline="0" dirty="0" smtClean="0">
                <a:solidFill>
                  <a:schemeClr val="tx1"/>
                </a:solidFill>
                <a:effectLst/>
                <a:latin typeface="+mn-lt"/>
                <a:ea typeface="+mn-ea"/>
                <a:cs typeface="+mn-cs"/>
              </a:rPr>
              <a:t> - </a:t>
            </a:r>
            <a:r>
              <a:rPr lang="en-US" sz="1200" b="0" i="0" kern="1200" dirty="0" smtClean="0">
                <a:solidFill>
                  <a:schemeClr val="tx1"/>
                </a:solidFill>
                <a:effectLst/>
                <a:latin typeface="+mn-lt"/>
                <a:ea typeface="+mn-ea"/>
                <a:cs typeface="+mn-cs"/>
              </a:rPr>
              <a:t> Pairwise Transient Key</a:t>
            </a:r>
          </a:p>
          <a:p>
            <a:r>
              <a:rPr lang="en-US" sz="1200" b="0" i="0" kern="1200" dirty="0" smtClean="0">
                <a:solidFill>
                  <a:schemeClr val="tx1"/>
                </a:solidFill>
                <a:effectLst/>
                <a:latin typeface="+mn-lt"/>
                <a:ea typeface="+mn-ea"/>
                <a:cs typeface="+mn-cs"/>
              </a:rPr>
              <a:t>The STA (station) sends its own nonce-value (</a:t>
            </a:r>
            <a:r>
              <a:rPr lang="en-US" sz="1200" b="0" i="0" kern="1200" dirty="0" err="1" smtClean="0">
                <a:solidFill>
                  <a:schemeClr val="tx1"/>
                </a:solidFill>
                <a:effectLst/>
                <a:latin typeface="+mn-lt"/>
                <a:ea typeface="+mn-ea"/>
                <a:cs typeface="+mn-cs"/>
              </a:rPr>
              <a:t>SNonce</a:t>
            </a:r>
            <a:r>
              <a:rPr lang="en-US" sz="1200" b="0" i="0" kern="1200" dirty="0" smtClean="0">
                <a:solidFill>
                  <a:schemeClr val="tx1"/>
                </a:solidFill>
                <a:effectLst/>
                <a:latin typeface="+mn-lt"/>
                <a:ea typeface="+mn-ea"/>
                <a:cs typeface="+mn-cs"/>
              </a:rPr>
              <a:t>) to the AP together with a </a:t>
            </a:r>
            <a:r>
              <a:rPr lang="en-US" sz="1200" b="0" i="0" u="none" strike="noStrike" kern="1200" dirty="0" smtClean="0">
                <a:solidFill>
                  <a:schemeClr val="tx1"/>
                </a:solidFill>
                <a:effectLst/>
                <a:latin typeface="+mn-lt"/>
                <a:ea typeface="+mn-ea"/>
                <a:cs typeface="+mn-cs"/>
                <a:hlinkClick r:id="rId4" tooltip="Message Integrity Code"/>
              </a:rPr>
              <a:t>Message Integrity Code</a:t>
            </a:r>
            <a:r>
              <a:rPr lang="en-US" sz="1200" b="0" i="0" kern="1200" dirty="0" smtClean="0">
                <a:solidFill>
                  <a:schemeClr val="tx1"/>
                </a:solidFill>
                <a:effectLst/>
                <a:latin typeface="+mn-lt"/>
                <a:ea typeface="+mn-ea"/>
                <a:cs typeface="+mn-cs"/>
              </a:rPr>
              <a:t> (MIC), including authentication, which is really a Message Authentication and Integrity Code (MAIC).</a:t>
            </a:r>
          </a:p>
          <a:p>
            <a:r>
              <a:rPr lang="en-US" sz="1200" b="0" i="0" kern="1200" dirty="0" smtClean="0">
                <a:solidFill>
                  <a:schemeClr val="tx1"/>
                </a:solidFill>
                <a:effectLst/>
                <a:latin typeface="+mn-lt"/>
                <a:ea typeface="+mn-ea"/>
                <a:cs typeface="+mn-cs"/>
              </a:rPr>
              <a:t>The AP constructs and sends the GTK (Group Temporal Key) and a sequence number together with another MIC. This sequence number will be used in the next multicast or broadcast frame, so that the receiving STA can perform basic replay detection.</a:t>
            </a:r>
          </a:p>
          <a:p>
            <a:r>
              <a:rPr lang="en-US" sz="1200" b="0" i="0" kern="1200" dirty="0" smtClean="0">
                <a:solidFill>
                  <a:schemeClr val="tx1"/>
                </a:solidFill>
                <a:effectLst/>
                <a:latin typeface="+mn-lt"/>
                <a:ea typeface="+mn-ea"/>
                <a:cs typeface="+mn-cs"/>
              </a:rPr>
              <a:t>The STA sends a confirmation to the AP.</a:t>
            </a:r>
          </a:p>
          <a:p>
            <a:endParaRPr lang="en-US" baseline="0" dirty="0" smtClean="0"/>
          </a:p>
          <a:p>
            <a:endParaRPr lang="en-US" baseline="0" dirty="0" smtClean="0"/>
          </a:p>
          <a:p>
            <a:r>
              <a:rPr lang="en-US" baseline="0" dirty="0" smtClean="0"/>
              <a:t>Strengths over WEP:</a:t>
            </a:r>
          </a:p>
          <a:p>
            <a:pPr marL="228600" indent="-228600">
              <a:buFont typeface="+mj-lt"/>
              <a:buAutoNum type="arabicPeriod"/>
            </a:pPr>
            <a:r>
              <a:rPr lang="en-US" baseline="0" dirty="0" smtClean="0"/>
              <a:t>Non static encryption key – TKIP Temporal Key Integrity Program: encryption key is changed automatically on each packet. </a:t>
            </a:r>
            <a:br>
              <a:rPr lang="en-US" baseline="0" dirty="0" smtClean="0"/>
            </a:br>
            <a:r>
              <a:rPr lang="en-US" baseline="0" dirty="0" smtClean="0"/>
              <a:t>AP – authenticator, client- supplicant. Hierarchy of keys</a:t>
            </a:r>
          </a:p>
          <a:p>
            <a:pPr marL="228600" indent="-228600">
              <a:buFont typeface="+mj-lt"/>
              <a:buAutoNum type="arabicPeriod"/>
            </a:pPr>
            <a:r>
              <a:rPr lang="en-US" baseline="0" dirty="0" smtClean="0"/>
              <a:t>Authentication: Extensible Authentication Protocol EAP – authentication by password, token, certificate, or other mechanism.</a:t>
            </a:r>
          </a:p>
          <a:p>
            <a:pPr marL="228600" indent="-228600">
              <a:buFont typeface="+mj-lt"/>
              <a:buAutoNum type="arabicPeriod"/>
            </a:pPr>
            <a:r>
              <a:rPr lang="en-US" baseline="0" dirty="0" smtClean="0"/>
              <a:t>Strong encryption: WPA2 uses AES (why is it stronger than RC4?)</a:t>
            </a:r>
          </a:p>
          <a:p>
            <a:pPr marL="228600" indent="-228600">
              <a:buFont typeface="+mj-lt"/>
              <a:buAutoNum type="arabicPeriod"/>
            </a:pPr>
            <a:r>
              <a:rPr lang="en-US" baseline="0" dirty="0" smtClean="0"/>
              <a:t>Integrity protection: 64-bit encrypted CRC</a:t>
            </a:r>
          </a:p>
          <a:p>
            <a:pPr marL="228600" indent="-228600">
              <a:buFont typeface="+mj-lt"/>
              <a:buAutoNum type="arabicPeriod"/>
            </a:pPr>
            <a:r>
              <a:rPr lang="en-US" baseline="0" dirty="0" smtClean="0"/>
              <a:t>Session Initiation: 4- way handshake</a:t>
            </a:r>
          </a:p>
          <a:p>
            <a:r>
              <a:rPr lang="en-US" sz="1200" b="0" i="0" u="none" strike="noStrike" kern="1200" baseline="0" dirty="0" smtClean="0">
                <a:solidFill>
                  <a:schemeClr val="tx1"/>
                </a:solidFill>
                <a:latin typeface="+mn-lt"/>
                <a:ea typeface="+mn-ea"/>
                <a:cs typeface="+mn-cs"/>
              </a:rPr>
              <a:t>Authentication stages:</a:t>
            </a:r>
          </a:p>
          <a:p>
            <a:r>
              <a:rPr lang="en-US" sz="1200" b="0" i="0" u="none" strike="noStrike" kern="1200" baseline="0" dirty="0" smtClean="0">
                <a:solidFill>
                  <a:schemeClr val="tx1"/>
                </a:solidFill>
                <a:latin typeface="+mn-lt"/>
                <a:ea typeface="+mn-ea"/>
                <a:cs typeface="+mn-cs"/>
              </a:rPr>
              <a:t>• Shared secret used to derive encryption keys</a:t>
            </a:r>
          </a:p>
          <a:p>
            <a:r>
              <a:rPr lang="en-US" sz="1200" b="0" i="0" u="none" strike="noStrike" kern="1200" baseline="0" dirty="0" smtClean="0">
                <a:solidFill>
                  <a:schemeClr val="tx1"/>
                </a:solidFill>
                <a:latin typeface="+mn-lt"/>
                <a:ea typeface="+mn-ea"/>
                <a:cs typeface="+mn-cs"/>
              </a:rPr>
              <a:t>• Client authenticates to AP</a:t>
            </a:r>
          </a:p>
          <a:p>
            <a:r>
              <a:rPr lang="en-US" sz="1200" b="0" i="0" u="none" strike="noStrike" kern="1200" baseline="0" dirty="0" smtClean="0">
                <a:solidFill>
                  <a:schemeClr val="tx1"/>
                </a:solidFill>
                <a:latin typeface="+mn-lt"/>
                <a:ea typeface="+mn-ea"/>
                <a:cs typeface="+mn-cs"/>
              </a:rPr>
              <a:t>• Encryption keys are used to produce</a:t>
            </a:r>
          </a:p>
          <a:p>
            <a:r>
              <a:rPr lang="en-US" sz="1200" b="0" i="0" u="none" strike="noStrike" kern="1200" baseline="0" dirty="0" smtClean="0">
                <a:solidFill>
                  <a:schemeClr val="tx1"/>
                </a:solidFill>
                <a:latin typeface="+mn-lt"/>
                <a:ea typeface="+mn-ea"/>
                <a:cs typeface="+mn-cs"/>
              </a:rPr>
              <a:t>keystreams for encrypting traffic</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Two Modes:</a:t>
            </a:r>
          </a:p>
          <a:p>
            <a:r>
              <a:rPr lang="en-US" sz="1200" b="0" i="0" u="none" strike="noStrike" kern="1200" baseline="0" dirty="0" smtClean="0">
                <a:solidFill>
                  <a:schemeClr val="tx1"/>
                </a:solidFill>
                <a:latin typeface="+mn-lt"/>
                <a:ea typeface="+mn-ea"/>
                <a:cs typeface="+mn-cs"/>
              </a:rPr>
              <a:t>• </a:t>
            </a:r>
            <a:r>
              <a:rPr lang="en-US" sz="1200" b="1" i="0" u="none" strike="noStrike" kern="1200" baseline="0" dirty="0" smtClean="0">
                <a:solidFill>
                  <a:schemeClr val="tx1"/>
                </a:solidFill>
                <a:latin typeface="+mn-lt"/>
                <a:ea typeface="+mn-ea"/>
                <a:cs typeface="+mn-cs"/>
              </a:rPr>
              <a:t>PSK (Pre-shared Key):</a:t>
            </a:r>
          </a:p>
          <a:p>
            <a:r>
              <a:rPr lang="en-US" sz="1200" b="0" i="0" u="none" strike="noStrike" kern="1200" baseline="0" dirty="0" smtClean="0">
                <a:solidFill>
                  <a:schemeClr val="tx1"/>
                </a:solidFill>
                <a:latin typeface="+mn-lt"/>
                <a:ea typeface="+mn-ea"/>
                <a:cs typeface="+mn-cs"/>
              </a:rPr>
              <a:t>• also called “WPA Personal”</a:t>
            </a:r>
          </a:p>
          <a:p>
            <a:r>
              <a:rPr lang="en-US" sz="1200" b="0" i="0" u="none" strike="noStrike" kern="1200" baseline="0" dirty="0" smtClean="0">
                <a:solidFill>
                  <a:schemeClr val="tx1"/>
                </a:solidFill>
                <a:latin typeface="+mn-lt"/>
                <a:ea typeface="+mn-ea"/>
                <a:cs typeface="+mn-cs"/>
              </a:rPr>
              <a:t>• shared secret manually entered into all devices</a:t>
            </a:r>
          </a:p>
          <a:p>
            <a:r>
              <a:rPr lang="en-US" sz="1200" b="0" i="0" u="none" strike="noStrike" kern="1200" baseline="0" dirty="0" smtClean="0">
                <a:solidFill>
                  <a:schemeClr val="tx1"/>
                </a:solidFill>
                <a:latin typeface="+mn-lt"/>
                <a:ea typeface="+mn-ea"/>
                <a:cs typeface="+mn-cs"/>
              </a:rPr>
              <a:t>• designed for home use</a:t>
            </a:r>
          </a:p>
          <a:p>
            <a:r>
              <a:rPr lang="en-US" sz="1200" b="0" i="0" u="none" strike="noStrike" kern="1200" baseline="0" dirty="0" smtClean="0">
                <a:solidFill>
                  <a:schemeClr val="tx1"/>
                </a:solidFill>
                <a:latin typeface="+mn-lt"/>
                <a:ea typeface="+mn-ea"/>
                <a:cs typeface="+mn-cs"/>
              </a:rPr>
              <a:t>• </a:t>
            </a:r>
            <a:r>
              <a:rPr lang="en-US" sz="1200" b="1" i="0" u="none" strike="noStrike" kern="1200" baseline="0" dirty="0" smtClean="0">
                <a:solidFill>
                  <a:schemeClr val="tx1"/>
                </a:solidFill>
                <a:latin typeface="+mn-lt"/>
                <a:ea typeface="+mn-ea"/>
                <a:cs typeface="+mn-cs"/>
              </a:rPr>
              <a:t>802.1x Mode:</a:t>
            </a:r>
          </a:p>
          <a:p>
            <a:r>
              <a:rPr lang="en-US" sz="1200" b="0" i="0" u="none" strike="noStrike" kern="1200" baseline="0" dirty="0" smtClean="0">
                <a:solidFill>
                  <a:schemeClr val="tx1"/>
                </a:solidFill>
                <a:latin typeface="+mn-lt"/>
                <a:ea typeface="+mn-ea"/>
                <a:cs typeface="+mn-cs"/>
              </a:rPr>
              <a:t>• also called “WPA Enterprise”</a:t>
            </a:r>
          </a:p>
          <a:p>
            <a:r>
              <a:rPr lang="en-US" sz="1200" b="0" i="0" u="none" strike="noStrike" kern="1200" baseline="0" dirty="0" smtClean="0">
                <a:solidFill>
                  <a:schemeClr val="tx1"/>
                </a:solidFill>
                <a:latin typeface="+mn-lt"/>
                <a:ea typeface="+mn-ea"/>
                <a:cs typeface="+mn-cs"/>
              </a:rPr>
              <a:t>• authentication handled by backend service (e.g., RADIUS server)</a:t>
            </a:r>
          </a:p>
          <a:p>
            <a:r>
              <a:rPr lang="en-US" sz="1200" b="0" i="0" u="none" strike="noStrike" kern="1200" baseline="0" dirty="0" smtClean="0">
                <a:solidFill>
                  <a:schemeClr val="tx1"/>
                </a:solidFill>
                <a:latin typeface="+mn-lt"/>
                <a:ea typeface="+mn-ea"/>
                <a:cs typeface="+mn-cs"/>
              </a:rPr>
              <a:t>via Extensible Authentication Protocol (EAP)</a:t>
            </a:r>
          </a:p>
          <a:p>
            <a:r>
              <a:rPr lang="en-US" sz="1200" b="0" i="0" u="none" strike="noStrike" kern="1200" baseline="0" dirty="0" smtClean="0">
                <a:solidFill>
                  <a:schemeClr val="tx1"/>
                </a:solidFill>
                <a:latin typeface="+mn-lt"/>
                <a:ea typeface="+mn-ea"/>
                <a:cs typeface="+mn-cs"/>
              </a:rPr>
              <a:t>• may make use of certificates or other authentication techniques</a:t>
            </a:r>
          </a:p>
          <a:p>
            <a:r>
              <a:rPr lang="en-US" sz="1200" b="0" i="0" u="none" strike="noStrike" kern="1200" baseline="0" dirty="0" smtClean="0">
                <a:solidFill>
                  <a:schemeClr val="tx1"/>
                </a:solidFill>
                <a:latin typeface="+mn-lt"/>
                <a:ea typeface="+mn-ea"/>
                <a:cs typeface="+mn-cs"/>
              </a:rPr>
              <a:t>• e.g., </a:t>
            </a:r>
            <a:r>
              <a:rPr lang="en-US" sz="1200" b="0" i="0" u="none" strike="noStrike" kern="1200" baseline="0" dirty="0" err="1" smtClean="0">
                <a:solidFill>
                  <a:schemeClr val="tx1"/>
                </a:solidFill>
                <a:latin typeface="+mn-lt"/>
                <a:ea typeface="+mn-ea"/>
                <a:cs typeface="+mn-cs"/>
              </a:rPr>
              <a:t>SaxaNet</a:t>
            </a:r>
            <a:endParaRPr lang="en-US" baseline="0" dirty="0" smtClean="0"/>
          </a:p>
          <a:p>
            <a:pPr marL="228600" indent="-228600">
              <a:buFont typeface="+mj-lt"/>
              <a:buAutoNum type="arabicPeriod"/>
            </a:pPr>
            <a:endParaRPr lang="en-US" baseline="0" dirty="0" smtClean="0"/>
          </a:p>
          <a:p>
            <a:pPr marL="0" indent="0">
              <a:buFont typeface="+mj-lt"/>
              <a:buNone/>
            </a:pPr>
            <a:r>
              <a:rPr lang="en-US" baseline="0" dirty="0" smtClean="0"/>
              <a:t>Attacks:</a:t>
            </a:r>
          </a:p>
          <a:p>
            <a:pPr marL="228600" indent="-228600">
              <a:buFont typeface="+mj-lt"/>
              <a:buAutoNum type="arabicPeriod"/>
            </a:pPr>
            <a:r>
              <a:rPr lang="en-US" baseline="0" dirty="0" err="1" smtClean="0"/>
              <a:t>MiTM</a:t>
            </a:r>
            <a:endParaRPr lang="en-US" baseline="0" dirty="0" smtClean="0"/>
          </a:p>
          <a:p>
            <a:pPr marL="228600" indent="-228600">
              <a:buFont typeface="+mj-lt"/>
              <a:buAutoNum type="arabicPeriod"/>
            </a:pPr>
            <a:r>
              <a:rPr lang="en-US" baseline="0" dirty="0" smtClean="0"/>
              <a:t>Incomplete Authentication</a:t>
            </a:r>
          </a:p>
          <a:p>
            <a:pPr marL="228600" indent="-228600">
              <a:buFont typeface="+mj-lt"/>
              <a:buAutoNum type="arabicPeriod"/>
            </a:pPr>
            <a:r>
              <a:rPr lang="en-US" baseline="0" dirty="0" smtClean="0"/>
              <a:t>Exhaustive key search</a:t>
            </a:r>
            <a:endParaRPr lang="en-US" dirty="0"/>
          </a:p>
        </p:txBody>
      </p:sp>
      <p:sp>
        <p:nvSpPr>
          <p:cNvPr id="4" name="Slide Number Placeholder 3"/>
          <p:cNvSpPr>
            <a:spLocks noGrp="1"/>
          </p:cNvSpPr>
          <p:nvPr>
            <p:ph type="sldNum" sz="quarter" idx="10"/>
          </p:nvPr>
        </p:nvSpPr>
        <p:spPr/>
        <p:txBody>
          <a:bodyPr/>
          <a:lstStyle/>
          <a:p>
            <a:fld id="{AED4E30B-0402-5140-84B7-A78AEBC08A19}" type="slidenum">
              <a:rPr lang="en-US" smtClean="0"/>
              <a:t>50</a:t>
            </a:fld>
            <a:endParaRPr lang="en-US"/>
          </a:p>
        </p:txBody>
      </p:sp>
    </p:spTree>
    <p:extLst>
      <p:ext uri="{BB962C8B-B14F-4D97-AF65-F5344CB8AC3E}">
        <p14:creationId xmlns:p14="http://schemas.microsoft.com/office/powerpoint/2010/main" val="247199463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Impacts:</a:t>
            </a:r>
          </a:p>
          <a:p>
            <a:r>
              <a:rPr lang="en-US" dirty="0" smtClean="0"/>
              <a:t>AES-CCMP: replay and decrypt, but not forge</a:t>
            </a:r>
          </a:p>
          <a:p>
            <a:r>
              <a:rPr lang="en-US" dirty="0" smtClean="0"/>
              <a:t>AES-GCMP: replay, decrypt, forge</a:t>
            </a:r>
          </a:p>
          <a:p>
            <a:r>
              <a:rPr lang="en-US" dirty="0" smtClean="0"/>
              <a:t>TKIP: replay, decrypt, forge</a:t>
            </a:r>
          </a:p>
          <a:p>
            <a:endParaRPr lang="en-US" dirty="0"/>
          </a:p>
        </p:txBody>
      </p:sp>
      <p:sp>
        <p:nvSpPr>
          <p:cNvPr id="4" name="Slide Number Placeholder 3"/>
          <p:cNvSpPr>
            <a:spLocks noGrp="1"/>
          </p:cNvSpPr>
          <p:nvPr>
            <p:ph type="sldNum" sz="quarter" idx="10"/>
          </p:nvPr>
        </p:nvSpPr>
        <p:spPr/>
        <p:txBody>
          <a:bodyPr/>
          <a:lstStyle/>
          <a:p>
            <a:fld id="{AED4E30B-0402-5140-84B7-A78AEBC08A19}" type="slidenum">
              <a:rPr lang="en-US" smtClean="0"/>
              <a:t>51</a:t>
            </a:fld>
            <a:endParaRPr lang="en-US"/>
          </a:p>
        </p:txBody>
      </p:sp>
    </p:spTree>
    <p:extLst>
      <p:ext uri="{BB962C8B-B14F-4D97-AF65-F5344CB8AC3E}">
        <p14:creationId xmlns:p14="http://schemas.microsoft.com/office/powerpoint/2010/main" val="2065261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When client joins the network, it executes a 4-way handshake to negotiate a fresh session key</a:t>
            </a:r>
          </a:p>
          <a:p>
            <a:r>
              <a:rPr lang="en-US" sz="1200" b="0" i="0" u="none" strike="noStrike" kern="1200" baseline="0" dirty="0" smtClean="0">
                <a:solidFill>
                  <a:schemeClr val="tx1"/>
                </a:solidFill>
                <a:latin typeface="+mn-lt"/>
                <a:ea typeface="+mn-ea"/>
                <a:cs typeface="+mn-cs"/>
              </a:rPr>
              <a:t>• Installs key after receiving message 3 of handshake</a:t>
            </a:r>
          </a:p>
          <a:p>
            <a:r>
              <a:rPr lang="en-US" sz="1200" b="0" i="0" u="none" strike="noStrike" kern="1200" baseline="0" dirty="0" smtClean="0">
                <a:solidFill>
                  <a:schemeClr val="tx1"/>
                </a:solidFill>
                <a:latin typeface="+mn-lt"/>
                <a:ea typeface="+mn-ea"/>
                <a:cs typeface="+mn-cs"/>
              </a:rPr>
              <a:t>• If AP does not receive appropriate response ACK, assumes messages are lost and retransmits message 3</a:t>
            </a:r>
          </a:p>
          <a:p>
            <a:r>
              <a:rPr lang="en-US" sz="1200" b="0" i="0" u="none" strike="noStrike" kern="1200" baseline="0" dirty="0" smtClean="0">
                <a:solidFill>
                  <a:schemeClr val="tx1"/>
                </a:solidFill>
                <a:latin typeface="+mn-lt"/>
                <a:ea typeface="+mn-ea"/>
                <a:cs typeface="+mn-cs"/>
              </a:rPr>
              <a:t>• Therefore, as per the protocol, when client receives message 3, it reinstalls the </a:t>
            </a:r>
            <a:r>
              <a:rPr lang="en-US" sz="1200" b="0" i="1" u="none" strike="noStrike" kern="1200" baseline="0" dirty="0" smtClean="0">
                <a:solidFill>
                  <a:schemeClr val="tx1"/>
                </a:solidFill>
                <a:latin typeface="+mn-lt"/>
                <a:ea typeface="+mn-ea"/>
                <a:cs typeface="+mn-cs"/>
              </a:rPr>
              <a:t>same </a:t>
            </a:r>
            <a:r>
              <a:rPr lang="en-US" sz="1200" b="0" i="0" u="none" strike="noStrike" kern="1200" baseline="0" dirty="0" smtClean="0">
                <a:solidFill>
                  <a:schemeClr val="tx1"/>
                </a:solidFill>
                <a:latin typeface="+mn-lt"/>
                <a:ea typeface="+mn-ea"/>
                <a:cs typeface="+mn-cs"/>
              </a:rPr>
              <a:t>key and also </a:t>
            </a:r>
            <a:r>
              <a:rPr lang="en-US" sz="1200" b="0" i="1" u="none" strike="noStrike" kern="1200" baseline="0" dirty="0" smtClean="0">
                <a:solidFill>
                  <a:schemeClr val="tx1"/>
                </a:solidFill>
                <a:latin typeface="+mn-lt"/>
                <a:ea typeface="+mn-ea"/>
                <a:cs typeface="+mn-cs"/>
              </a:rPr>
              <a:t>resets </a:t>
            </a:r>
            <a:r>
              <a:rPr lang="en-US" sz="1200" b="0" i="0" u="none" strike="noStrike" kern="1200" baseline="0" dirty="0" smtClean="0">
                <a:solidFill>
                  <a:schemeClr val="tx1"/>
                </a:solidFill>
                <a:latin typeface="+mn-lt"/>
                <a:ea typeface="+mn-ea"/>
                <a:cs typeface="+mn-cs"/>
              </a:rPr>
              <a:t>the incremental transmit packet</a:t>
            </a:r>
          </a:p>
          <a:p>
            <a:r>
              <a:rPr lang="en-US" sz="1200" b="0" i="0" u="none" strike="noStrike" kern="1200" baseline="0" dirty="0" smtClean="0">
                <a:solidFill>
                  <a:schemeClr val="tx1"/>
                </a:solidFill>
                <a:latin typeface="+mn-lt"/>
                <a:ea typeface="+mn-ea"/>
                <a:cs typeface="+mn-cs"/>
              </a:rPr>
              <a:t>number (IV) and replay counters</a:t>
            </a:r>
          </a:p>
          <a:p>
            <a:r>
              <a:rPr lang="en-US" sz="1200" b="0" i="0" u="none" strike="noStrike" kern="1200" baseline="0" dirty="0" smtClean="0">
                <a:solidFill>
                  <a:schemeClr val="tx1"/>
                </a:solidFill>
                <a:latin typeface="+mn-lt"/>
                <a:ea typeface="+mn-ea"/>
                <a:cs typeface="+mn-cs"/>
              </a:rPr>
              <a:t>• The subsequent data is encrypted with the same key and IV … compromising confidentiality</a:t>
            </a:r>
          </a:p>
          <a:p>
            <a:endParaRPr lang="en-US" sz="1200" b="0" i="0" u="none" strike="noStrike" kern="1200" baseline="0" dirty="0" smtClean="0">
              <a:solidFill>
                <a:schemeClr val="tx1"/>
              </a:solidFill>
              <a:latin typeface="+mn-lt"/>
              <a:ea typeface="+mn-ea"/>
              <a:cs typeface="+mn-cs"/>
            </a:endParaRPr>
          </a:p>
          <a:p>
            <a:r>
              <a:rPr lang="en-US" sz="1200" b="0" i="0" kern="1200" dirty="0" smtClean="0">
                <a:solidFill>
                  <a:schemeClr val="tx1"/>
                </a:solidFill>
                <a:effectLst/>
                <a:latin typeface="+mn-lt"/>
                <a:ea typeface="+mn-ea"/>
                <a:cs typeface="+mn-cs"/>
              </a:rPr>
              <a:t>“An attacker can force these nonce resets by collecting and replaying retransmissions of message 3 of the 4-way handshake” (quote)</a:t>
            </a:r>
          </a:p>
          <a:p>
            <a:r>
              <a:rPr lang="en-US" sz="1200" b="0" i="0" kern="1200" dirty="0" smtClean="0">
                <a:solidFill>
                  <a:schemeClr val="tx1"/>
                </a:solidFill>
                <a:effectLst/>
                <a:latin typeface="+mn-lt"/>
                <a:ea typeface="+mn-ea"/>
                <a:cs typeface="+mn-cs"/>
              </a:rPr>
              <a:t>Thus, the encryption protocol is attacked and an online criminal person can setup a fake </a:t>
            </a:r>
            <a:r>
              <a:rPr lang="en-US" sz="1200" b="0" i="0" kern="1200" dirty="0" err="1" smtClean="0">
                <a:solidFill>
                  <a:schemeClr val="tx1"/>
                </a:solidFill>
                <a:effectLst/>
                <a:latin typeface="+mn-lt"/>
                <a:ea typeface="+mn-ea"/>
                <a:cs typeface="+mn-cs"/>
              </a:rPr>
              <a:t>WiFi</a:t>
            </a:r>
            <a:r>
              <a:rPr lang="en-US" sz="1200" b="0" i="0" kern="1200" dirty="0" smtClean="0">
                <a:solidFill>
                  <a:schemeClr val="tx1"/>
                </a:solidFill>
                <a:effectLst/>
                <a:latin typeface="+mn-lt"/>
                <a:ea typeface="+mn-ea"/>
                <a:cs typeface="+mn-cs"/>
              </a:rPr>
              <a:t> access-point and interfere on a network. This means that the attacker gets access to private conversations and details about personal information and data of people connected via the public Wi-Fi network.</a:t>
            </a:r>
            <a:r>
              <a:rPr lang="en-US" sz="1200" b="0" i="0" u="none" strike="noStrike" kern="1200" baseline="0" dirty="0" smtClean="0">
                <a:solidFill>
                  <a:schemeClr val="tx1"/>
                </a:solidFill>
                <a:latin typeface="+mn-lt"/>
                <a:ea typeface="+mn-ea"/>
                <a:cs typeface="+mn-cs"/>
              </a:rPr>
              <a:t/>
            </a:r>
            <a:br>
              <a:rPr lang="en-US" sz="1200" b="0" i="0" u="none" strike="noStrike" kern="1200" baseline="0" dirty="0" smtClean="0">
                <a:solidFill>
                  <a:schemeClr val="tx1"/>
                </a:solidFill>
                <a:latin typeface="+mn-lt"/>
                <a:ea typeface="+mn-ea"/>
                <a:cs typeface="+mn-cs"/>
              </a:rPr>
            </a:br>
            <a:r>
              <a:rPr lang="en-US" sz="1200" b="0" i="0" u="none" strike="noStrike" kern="1200" baseline="0" dirty="0" smtClean="0">
                <a:solidFill>
                  <a:schemeClr val="tx1"/>
                </a:solidFill>
                <a:latin typeface="+mn-lt"/>
                <a:ea typeface="+mn-ea"/>
                <a:cs typeface="+mn-cs"/>
              </a:rPr>
              <a:t/>
            </a:r>
            <a:br>
              <a:rPr lang="en-US" sz="1200" b="0" i="0" u="none" strike="noStrike" kern="1200" baseline="0" dirty="0" smtClean="0">
                <a:solidFill>
                  <a:schemeClr val="tx1"/>
                </a:solidFill>
                <a:latin typeface="+mn-lt"/>
                <a:ea typeface="+mn-ea"/>
                <a:cs typeface="+mn-cs"/>
              </a:rPr>
            </a:br>
            <a:r>
              <a:rPr lang="en-US" dirty="0" smtClean="0"/>
              <a:t>Notably, our attack is exceptionally devastating against Android 6.0: it forces the client into using a predictable all-zero encryption key</a:t>
            </a:r>
            <a:endParaRPr lang="en-US" dirty="0"/>
          </a:p>
        </p:txBody>
      </p:sp>
      <p:sp>
        <p:nvSpPr>
          <p:cNvPr id="4" name="Slide Number Placeholder 3"/>
          <p:cNvSpPr>
            <a:spLocks noGrp="1"/>
          </p:cNvSpPr>
          <p:nvPr>
            <p:ph type="sldNum" sz="quarter" idx="10"/>
          </p:nvPr>
        </p:nvSpPr>
        <p:spPr/>
        <p:txBody>
          <a:bodyPr/>
          <a:lstStyle/>
          <a:p>
            <a:fld id="{AED4E30B-0402-5140-84B7-A78AEBC08A19}" type="slidenum">
              <a:rPr lang="en-US" smtClean="0"/>
              <a:t>52</a:t>
            </a:fld>
            <a:endParaRPr lang="en-US"/>
          </a:p>
        </p:txBody>
      </p:sp>
    </p:spTree>
    <p:extLst>
      <p:ext uri="{BB962C8B-B14F-4D97-AF65-F5344CB8AC3E}">
        <p14:creationId xmlns:p14="http://schemas.microsoft.com/office/powerpoint/2010/main" val="142484930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Alice (client) initiates conversation with Bob (server) </a:t>
            </a:r>
            <a:endParaRPr lang="en-US" dirty="0" smtClean="0">
              <a:effectLst/>
            </a:endParaRPr>
          </a:p>
          <a:p>
            <a:r>
              <a:rPr lang="en-US" dirty="0" smtClean="0"/>
              <a:t>Bob sends Alice his certificate </a:t>
            </a:r>
            <a:endParaRPr lang="en-US" dirty="0" smtClean="0">
              <a:effectLst/>
            </a:endParaRPr>
          </a:p>
          <a:p>
            <a:r>
              <a:rPr lang="en-US" dirty="0" smtClean="0"/>
              <a:t>Alice verifies certificate </a:t>
            </a:r>
            <a:endParaRPr lang="en-US" dirty="0" smtClean="0">
              <a:effectLst/>
            </a:endParaRPr>
          </a:p>
          <a:p>
            <a:r>
              <a:rPr lang="en-US" dirty="0" smtClean="0"/>
              <a:t>Alice picks a random number S and sends it to Bob, encrypted with Bob’s public key </a:t>
            </a:r>
            <a:endParaRPr lang="en-US" dirty="0" smtClean="0">
              <a:effectLst/>
            </a:endParaRPr>
          </a:p>
          <a:p>
            <a:r>
              <a:rPr lang="en-US" dirty="0" smtClean="0"/>
              <a:t>Both parties derive key material from S </a:t>
            </a:r>
            <a:endParaRPr lang="en-US" dirty="0" smtClean="0">
              <a:effectLst/>
            </a:endParaRPr>
          </a:p>
          <a:p>
            <a:r>
              <a:rPr lang="en-US" dirty="0" smtClean="0"/>
              <a:t>Client and server exchange encrypted and integrity- protected data </a:t>
            </a:r>
          </a:p>
          <a:p>
            <a:endParaRPr lang="en-US" dirty="0" smtClean="0"/>
          </a:p>
          <a:p>
            <a:r>
              <a:rPr lang="en-US" dirty="0" smtClean="0"/>
              <a:t>S: Symmetric Encryption, much faster</a:t>
            </a:r>
          </a:p>
          <a:p>
            <a:r>
              <a:rPr lang="en-US" dirty="0" smtClean="0"/>
              <a:t>MAC: message authentication code</a:t>
            </a:r>
          </a:p>
          <a:p>
            <a:r>
              <a:rPr lang="en-US" dirty="0" smtClean="0"/>
              <a:t>Drown attack cannot happen</a:t>
            </a:r>
          </a:p>
          <a:p>
            <a:r>
              <a:rPr lang="en-US" dirty="0" smtClean="0"/>
              <a:t>Sign </a:t>
            </a:r>
            <a:r>
              <a:rPr lang="en-US" dirty="0"/>
              <a:t>with private key, prove who you are</a:t>
            </a:r>
          </a:p>
        </p:txBody>
      </p:sp>
      <p:sp>
        <p:nvSpPr>
          <p:cNvPr id="4" name="Slide Number Placeholder 3"/>
          <p:cNvSpPr>
            <a:spLocks noGrp="1"/>
          </p:cNvSpPr>
          <p:nvPr>
            <p:ph type="sldNum" sz="quarter" idx="10"/>
          </p:nvPr>
        </p:nvSpPr>
        <p:spPr/>
        <p:txBody>
          <a:bodyPr/>
          <a:lstStyle/>
          <a:p>
            <a:fld id="{03581E1A-D3B7-8F48-BCDA-B3EDF2ACFDC3}" type="slidenum">
              <a:rPr lang="en-US" smtClean="0"/>
              <a:t>56</a:t>
            </a:fld>
            <a:endParaRPr lang="en-US"/>
          </a:p>
        </p:txBody>
      </p:sp>
    </p:spTree>
    <p:extLst>
      <p:ext uri="{BB962C8B-B14F-4D97-AF65-F5344CB8AC3E}">
        <p14:creationId xmlns:p14="http://schemas.microsoft.com/office/powerpoint/2010/main" val="35126280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Bind Bob’s public key with his identity</a:t>
            </a:r>
          </a:p>
          <a:p>
            <a:r>
              <a:rPr lang="en-US" dirty="0" smtClean="0"/>
              <a:t>RA: Registration authority verifies the identity of entities requesting their</a:t>
            </a:r>
            <a:r>
              <a:rPr lang="en-US" baseline="0" dirty="0" smtClean="0"/>
              <a:t> digital certificates to be stored at the CA</a:t>
            </a:r>
          </a:p>
          <a:p>
            <a:r>
              <a:rPr lang="en-US" baseline="0" dirty="0" smtClean="0"/>
              <a:t>VA: Validation Authority – third party, provides this entity information on behalf of the CA</a:t>
            </a:r>
          </a:p>
          <a:p>
            <a:r>
              <a:rPr lang="en-US" sz="1200" b="0" i="0" kern="1200" dirty="0" smtClean="0">
                <a:solidFill>
                  <a:schemeClr val="tx1"/>
                </a:solidFill>
                <a:effectLst/>
                <a:latin typeface="+mn-lt"/>
                <a:ea typeface="+mn-ea"/>
                <a:cs typeface="+mn-cs"/>
              </a:rPr>
              <a:t>A </a:t>
            </a:r>
            <a:r>
              <a:rPr lang="en-US" sz="1200" b="0" i="1" kern="1200" dirty="0" smtClean="0">
                <a:solidFill>
                  <a:schemeClr val="tx1"/>
                </a:solidFill>
                <a:effectLst/>
                <a:latin typeface="+mn-lt"/>
                <a:ea typeface="+mn-ea"/>
                <a:cs typeface="+mn-cs"/>
              </a:rPr>
              <a:t>central directory</a:t>
            </a:r>
            <a:r>
              <a:rPr lang="en-US" sz="1200" b="0" i="0" kern="1200" dirty="0" smtClean="0">
                <a:solidFill>
                  <a:schemeClr val="tx1"/>
                </a:solidFill>
                <a:effectLst/>
                <a:latin typeface="+mn-lt"/>
                <a:ea typeface="+mn-ea"/>
                <a:cs typeface="+mn-cs"/>
              </a:rPr>
              <a:t>—i.e., a secure location in which to store and index keys</a:t>
            </a:r>
          </a:p>
          <a:p>
            <a:r>
              <a:rPr lang="en-US" sz="1200" b="0" i="0" kern="1200" dirty="0" smtClean="0">
                <a:solidFill>
                  <a:schemeClr val="tx1"/>
                </a:solidFill>
                <a:effectLst/>
                <a:latin typeface="+mn-lt"/>
                <a:ea typeface="+mn-ea"/>
                <a:cs typeface="+mn-cs"/>
              </a:rPr>
              <a:t>A </a:t>
            </a:r>
            <a:r>
              <a:rPr lang="en-US" sz="1200" b="0" i="1" kern="1200" dirty="0" smtClean="0">
                <a:solidFill>
                  <a:schemeClr val="tx1"/>
                </a:solidFill>
                <a:effectLst/>
                <a:latin typeface="+mn-lt"/>
                <a:ea typeface="+mn-ea"/>
                <a:cs typeface="+mn-cs"/>
              </a:rPr>
              <a:t>certificate management system</a:t>
            </a:r>
            <a:r>
              <a:rPr lang="en-US" sz="1200" b="0" i="0" kern="1200" dirty="0" smtClean="0">
                <a:solidFill>
                  <a:schemeClr val="tx1"/>
                </a:solidFill>
                <a:effectLst/>
                <a:latin typeface="+mn-lt"/>
                <a:ea typeface="+mn-ea"/>
                <a:cs typeface="+mn-cs"/>
              </a:rPr>
              <a:t> managing things like the access to stored certificates or the delivery of the certificates to be issued.</a:t>
            </a:r>
          </a:p>
          <a:p>
            <a:r>
              <a:rPr lang="en-US" sz="1200" b="0" i="0" kern="1200" dirty="0" smtClean="0">
                <a:solidFill>
                  <a:schemeClr val="tx1"/>
                </a:solidFill>
                <a:effectLst/>
                <a:latin typeface="+mn-lt"/>
                <a:ea typeface="+mn-ea"/>
                <a:cs typeface="+mn-cs"/>
              </a:rPr>
              <a:t>A </a:t>
            </a:r>
            <a:r>
              <a:rPr lang="en-US" sz="1200" b="0" i="1" kern="1200" dirty="0" smtClean="0">
                <a:solidFill>
                  <a:schemeClr val="tx1"/>
                </a:solidFill>
                <a:effectLst/>
                <a:latin typeface="+mn-lt"/>
                <a:ea typeface="+mn-ea"/>
                <a:cs typeface="+mn-cs"/>
              </a:rPr>
              <a:t>certificate policy</a:t>
            </a:r>
            <a:r>
              <a:rPr lang="en-US" sz="1200" b="0" i="0" kern="1200" dirty="0" smtClean="0">
                <a:solidFill>
                  <a:schemeClr val="tx1"/>
                </a:solidFill>
                <a:effectLst/>
                <a:latin typeface="+mn-lt"/>
                <a:ea typeface="+mn-ea"/>
                <a:cs typeface="+mn-cs"/>
              </a:rPr>
              <a:t> stating the PKI's requirements concerning its procedures. Its purpose is to allow outsiders to analyze the PKI's trustworthiness.</a:t>
            </a:r>
          </a:p>
          <a:p>
            <a:endParaRPr lang="en-US" dirty="0"/>
          </a:p>
        </p:txBody>
      </p:sp>
      <p:sp>
        <p:nvSpPr>
          <p:cNvPr id="4" name="Slide Number Placeholder 3"/>
          <p:cNvSpPr>
            <a:spLocks noGrp="1"/>
          </p:cNvSpPr>
          <p:nvPr>
            <p:ph type="sldNum" sz="quarter" idx="10"/>
          </p:nvPr>
        </p:nvSpPr>
        <p:spPr/>
        <p:txBody>
          <a:bodyPr/>
          <a:lstStyle/>
          <a:p>
            <a:fld id="{AED4E30B-0402-5140-84B7-A78AEBC08A19}" type="slidenum">
              <a:rPr lang="en-US" smtClean="0"/>
              <a:t>59</a:t>
            </a:fld>
            <a:endParaRPr lang="en-US"/>
          </a:p>
        </p:txBody>
      </p:sp>
    </p:spTree>
    <p:extLst>
      <p:ext uri="{BB962C8B-B14F-4D97-AF65-F5344CB8AC3E}">
        <p14:creationId xmlns:p14="http://schemas.microsoft.com/office/powerpoint/2010/main" val="31665260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Firewall is a network device that isolates organization’s internal network from larger outside network/Internet. It can be a hardware, software, or combined system that prevents unauthorized access to or from internal network.</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All data packets entering or leaving the internal network pass through the firewall, which examines each packet and blocks those that do not meet the specified security criteria.</a:t>
            </a:r>
            <a:endParaRPr lang="en-US" dirty="0"/>
          </a:p>
        </p:txBody>
      </p:sp>
      <p:sp>
        <p:nvSpPr>
          <p:cNvPr id="4" name="Slide Number Placeholder 3"/>
          <p:cNvSpPr>
            <a:spLocks noGrp="1"/>
          </p:cNvSpPr>
          <p:nvPr>
            <p:ph type="sldNum" sz="quarter" idx="10"/>
          </p:nvPr>
        </p:nvSpPr>
        <p:spPr/>
        <p:txBody>
          <a:bodyPr/>
          <a:lstStyle/>
          <a:p>
            <a:fld id="{A50E6A47-C7D7-494B-B60E-102838E0CC87}" type="slidenum">
              <a:rPr lang="en-US" smtClean="0"/>
              <a:t>61</a:t>
            </a:fld>
            <a:endParaRPr lang="en-US"/>
          </a:p>
        </p:txBody>
      </p:sp>
    </p:spTree>
    <p:extLst>
      <p:ext uri="{BB962C8B-B14F-4D97-AF65-F5344CB8AC3E}">
        <p14:creationId xmlns:p14="http://schemas.microsoft.com/office/powerpoint/2010/main" val="22227432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Firewalls usually</a:t>
            </a:r>
            <a:r>
              <a:rPr lang="en-US" baseline="0" dirty="0" smtClean="0"/>
              <a:t> have a range of addresses, not just a single address</a:t>
            </a:r>
          </a:p>
          <a:p>
            <a:r>
              <a:rPr lang="en-US" sz="1200" b="0" i="0" kern="1200" dirty="0" smtClean="0">
                <a:solidFill>
                  <a:schemeClr val="tx1"/>
                </a:solidFill>
                <a:effectLst/>
                <a:latin typeface="+mn-lt"/>
                <a:ea typeface="+mn-ea"/>
                <a:cs typeface="+mn-cs"/>
              </a:rPr>
              <a:t>Packet filtering is generally accomplished by configuring Access Control Lists (ACL) on routers or switches. ACL is a table of packet filter rules.</a:t>
            </a:r>
            <a:endParaRPr lang="en-US" baseline="0" dirty="0" smtClean="0"/>
          </a:p>
          <a:p>
            <a:r>
              <a:rPr lang="en-US" baseline="0" dirty="0" smtClean="0"/>
              <a:t>Packet filter (</a:t>
            </a:r>
            <a:r>
              <a:rPr lang="en-US" baseline="0" dirty="0" err="1" smtClean="0"/>
              <a:t>stateful</a:t>
            </a:r>
            <a:r>
              <a:rPr lang="en-US" baseline="0" dirty="0" smtClean="0"/>
              <a:t>/stateless) vs application</a:t>
            </a:r>
          </a:p>
          <a:p>
            <a:r>
              <a:rPr lang="en-US" baseline="0" dirty="0" err="1" smtClean="0"/>
              <a:t>Ips</a:t>
            </a:r>
            <a:r>
              <a:rPr lang="en-US" baseline="0" dirty="0" smtClean="0"/>
              <a:t> give info about internal vs external network, </a:t>
            </a:r>
            <a:r>
              <a:rPr lang="en-US" baseline="0" dirty="0" err="1" smtClean="0"/>
              <a:t>Ips</a:t>
            </a:r>
            <a:r>
              <a:rPr lang="en-US" baseline="0" dirty="0" smtClean="0"/>
              <a:t> are easier to parse in </a:t>
            </a:r>
            <a:r>
              <a:rPr lang="en-US" baseline="0" dirty="0" err="1" smtClean="0"/>
              <a:t>hw</a:t>
            </a:r>
            <a:r>
              <a:rPr lang="en-US" baseline="0" dirty="0" smtClean="0"/>
              <a:t>, domain names may be used as well, ports, words and phrases - DPI</a:t>
            </a:r>
          </a:p>
          <a:p>
            <a:endParaRPr lang="en-US" dirty="0"/>
          </a:p>
        </p:txBody>
      </p:sp>
      <p:sp>
        <p:nvSpPr>
          <p:cNvPr id="4" name="Slide Number Placeholder 3"/>
          <p:cNvSpPr>
            <a:spLocks noGrp="1"/>
          </p:cNvSpPr>
          <p:nvPr>
            <p:ph type="sldNum" sz="quarter" idx="10"/>
          </p:nvPr>
        </p:nvSpPr>
        <p:spPr/>
        <p:txBody>
          <a:bodyPr/>
          <a:lstStyle/>
          <a:p>
            <a:fld id="{A50E6A47-C7D7-494B-B60E-102838E0CC87}" type="slidenum">
              <a:rPr lang="en-US" smtClean="0"/>
              <a:t>62</a:t>
            </a:fld>
            <a:endParaRPr lang="en-US"/>
          </a:p>
        </p:txBody>
      </p:sp>
    </p:spTree>
    <p:extLst>
      <p:ext uri="{BB962C8B-B14F-4D97-AF65-F5344CB8AC3E}">
        <p14:creationId xmlns:p14="http://schemas.microsoft.com/office/powerpoint/2010/main" val="352336638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Application Identification</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Threat </a:t>
            </a:r>
          </a:p>
          <a:p>
            <a:endParaRPr lang="en-US" dirty="0" smtClean="0"/>
          </a:p>
          <a:p>
            <a:r>
              <a:rPr lang="en-US" dirty="0" smtClean="0"/>
              <a:t>User</a:t>
            </a:r>
            <a:r>
              <a:rPr lang="en-US" baseline="0" dirty="0" smtClean="0"/>
              <a:t> Identification</a:t>
            </a:r>
          </a:p>
          <a:p>
            <a:r>
              <a:rPr lang="en-US" sz="1200" kern="1200" dirty="0" smtClean="0">
                <a:solidFill>
                  <a:schemeClr val="tx1"/>
                </a:solidFill>
                <a:effectLst/>
                <a:latin typeface="+mn-lt"/>
                <a:ea typeface="+mn-ea"/>
                <a:cs typeface="+mn-cs"/>
              </a:rPr>
              <a:t>✓  Gain visibility into who specifically is responsible for all application, content, and threat traffic on the network </a:t>
            </a:r>
            <a:endParaRPr lang="en-US" dirty="0" smtClean="0">
              <a:effectLst/>
            </a:endParaRPr>
          </a:p>
          <a:p>
            <a:r>
              <a:rPr lang="en-US" sz="1200" kern="1200" dirty="0" smtClean="0">
                <a:solidFill>
                  <a:schemeClr val="tx1"/>
                </a:solidFill>
                <a:effectLst/>
                <a:latin typeface="+mn-lt"/>
                <a:ea typeface="+mn-ea"/>
                <a:cs typeface="+mn-cs"/>
              </a:rPr>
              <a:t>✓  Enable the use of identity as a variable within access control policies </a:t>
            </a:r>
            <a:endParaRPr lang="en-US" dirty="0" smtClean="0">
              <a:effectLst/>
            </a:endParaRPr>
          </a:p>
          <a:p>
            <a:r>
              <a:rPr lang="en-US" sz="1200" kern="1200" smtClean="0">
                <a:solidFill>
                  <a:schemeClr val="tx1"/>
                </a:solidFill>
                <a:effectLst/>
                <a:latin typeface="+mn-lt"/>
                <a:ea typeface="+mn-ea"/>
                <a:cs typeface="+mn-cs"/>
              </a:rPr>
              <a:t>✓  Facilitate troubleshooting/incident response and reporting </a:t>
            </a:r>
            <a:endParaRPr lang="en-US" smtClean="0">
              <a:effectLst/>
            </a:endParaRPr>
          </a:p>
          <a:p>
            <a:endParaRPr lang="en-US" baseline="0" dirty="0" smtClean="0"/>
          </a:p>
          <a:p>
            <a:r>
              <a:rPr lang="en-US" baseline="0" dirty="0" smtClean="0"/>
              <a:t>Policy control</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Allow or deny</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 Allow but scan for exploits, viruses, and other threats ✓ Allow based on schedule, users, or groups</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 Decrypt and inspect</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 Apply traffic shaping through </a:t>
            </a:r>
            <a:r>
              <a:rPr lang="en-US" sz="1200" kern="1200" dirty="0" err="1" smtClean="0">
                <a:solidFill>
                  <a:schemeClr val="tx1"/>
                </a:solidFill>
                <a:effectLst/>
                <a:latin typeface="+mn-lt"/>
                <a:ea typeface="+mn-ea"/>
                <a:cs typeface="+mn-cs"/>
              </a:rPr>
              <a:t>QoS</a:t>
            </a:r>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 Apply policy‐based forwarding</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 Allow certain application functions</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 Allow (or prevent) certain types of file transfer</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 Any combination of the aforementioned </a:t>
            </a:r>
            <a:endParaRPr lang="en-US" dirty="0" smtClean="0"/>
          </a:p>
          <a:p>
            <a:endParaRPr lang="en-US" dirty="0"/>
          </a:p>
        </p:txBody>
      </p:sp>
      <p:sp>
        <p:nvSpPr>
          <p:cNvPr id="4" name="Slide Number Placeholder 3"/>
          <p:cNvSpPr>
            <a:spLocks noGrp="1"/>
          </p:cNvSpPr>
          <p:nvPr>
            <p:ph type="sldNum" sz="quarter" idx="10"/>
          </p:nvPr>
        </p:nvSpPr>
        <p:spPr/>
        <p:txBody>
          <a:bodyPr/>
          <a:lstStyle/>
          <a:p>
            <a:fld id="{A50E6A47-C7D7-494B-B60E-102838E0CC87}" type="slidenum">
              <a:rPr lang="en-US" smtClean="0"/>
              <a:t>63</a:t>
            </a:fld>
            <a:endParaRPr lang="en-US"/>
          </a:p>
        </p:txBody>
      </p:sp>
    </p:spTree>
    <p:extLst>
      <p:ext uri="{BB962C8B-B14F-4D97-AF65-F5344CB8AC3E}">
        <p14:creationId xmlns:p14="http://schemas.microsoft.com/office/powerpoint/2010/main" val="1056767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In </a:t>
            </a:r>
            <a:r>
              <a:rPr lang="en-US" sz="1200" b="0" i="0" u="none" strike="noStrike" kern="1200" dirty="0" smtClean="0">
                <a:solidFill>
                  <a:schemeClr val="tx1"/>
                </a:solidFill>
                <a:effectLst/>
                <a:latin typeface="+mn-lt"/>
                <a:ea typeface="+mn-ea"/>
                <a:cs typeface="+mn-cs"/>
                <a:hlinkClick r:id="rId3" tooltip="Computer security"/>
              </a:rPr>
              <a:t>computer security</a:t>
            </a:r>
            <a:r>
              <a:rPr lang="en-US" sz="1200" b="0" i="0" kern="1200" dirty="0" smtClean="0">
                <a:solidFill>
                  <a:schemeClr val="tx1"/>
                </a:solidFill>
                <a:effectLst/>
                <a:latin typeface="+mn-lt"/>
                <a:ea typeface="+mn-ea"/>
                <a:cs typeface="+mn-cs"/>
              </a:rPr>
              <a:t>, a </a:t>
            </a:r>
            <a:r>
              <a:rPr lang="en-US" sz="1200" b="1" i="0" kern="1200" dirty="0" smtClean="0">
                <a:solidFill>
                  <a:schemeClr val="tx1"/>
                </a:solidFill>
                <a:effectLst/>
                <a:latin typeface="+mn-lt"/>
                <a:ea typeface="+mn-ea"/>
                <a:cs typeface="+mn-cs"/>
              </a:rPr>
              <a:t>DMZ</a:t>
            </a:r>
            <a:r>
              <a:rPr lang="en-US" sz="1200" b="0" i="0" kern="1200" dirty="0" smtClean="0">
                <a:solidFill>
                  <a:schemeClr val="tx1"/>
                </a:solidFill>
                <a:effectLst/>
                <a:latin typeface="+mn-lt"/>
                <a:ea typeface="+mn-ea"/>
                <a:cs typeface="+mn-cs"/>
              </a:rPr>
              <a:t> or </a:t>
            </a:r>
            <a:r>
              <a:rPr lang="en-US" sz="1200" b="1" i="0" kern="1200" dirty="0" smtClean="0">
                <a:solidFill>
                  <a:schemeClr val="tx1"/>
                </a:solidFill>
                <a:effectLst/>
                <a:latin typeface="+mn-lt"/>
                <a:ea typeface="+mn-ea"/>
                <a:cs typeface="+mn-cs"/>
              </a:rPr>
              <a:t>demilitarized zone</a:t>
            </a:r>
            <a:r>
              <a:rPr lang="en-US" sz="1200" b="0" i="0" kern="1200" dirty="0" smtClean="0">
                <a:solidFill>
                  <a:schemeClr val="tx1"/>
                </a:solidFill>
                <a:effectLst/>
                <a:latin typeface="+mn-lt"/>
                <a:ea typeface="+mn-ea"/>
                <a:cs typeface="+mn-cs"/>
              </a:rPr>
              <a:t> (sometimes referred to as a </a:t>
            </a:r>
            <a:r>
              <a:rPr lang="en-US" sz="1200" b="1" i="0" kern="1200" dirty="0" smtClean="0">
                <a:solidFill>
                  <a:schemeClr val="tx1"/>
                </a:solidFill>
                <a:effectLst/>
                <a:latin typeface="+mn-lt"/>
                <a:ea typeface="+mn-ea"/>
                <a:cs typeface="+mn-cs"/>
              </a:rPr>
              <a:t>perimeter network</a:t>
            </a:r>
            <a:r>
              <a:rPr lang="en-US" sz="1200" b="0" i="0" kern="1200" dirty="0" smtClean="0">
                <a:solidFill>
                  <a:schemeClr val="tx1"/>
                </a:solidFill>
                <a:effectLst/>
                <a:latin typeface="+mn-lt"/>
                <a:ea typeface="+mn-ea"/>
                <a:cs typeface="+mn-cs"/>
              </a:rPr>
              <a:t>) is a physical or logical </a:t>
            </a:r>
            <a:r>
              <a:rPr lang="en-US" sz="1200" b="0" i="0" u="none" strike="noStrike" kern="1200" dirty="0" smtClean="0">
                <a:solidFill>
                  <a:schemeClr val="tx1"/>
                </a:solidFill>
                <a:effectLst/>
                <a:latin typeface="+mn-lt"/>
                <a:ea typeface="+mn-ea"/>
                <a:cs typeface="+mn-cs"/>
                <a:hlinkClick r:id="rId4" tooltip="Subnetwork"/>
              </a:rPr>
              <a:t>subnetwork</a:t>
            </a:r>
            <a:r>
              <a:rPr lang="en-US" sz="1200" b="0" i="0" kern="1200" dirty="0" smtClean="0">
                <a:solidFill>
                  <a:schemeClr val="tx1"/>
                </a:solidFill>
                <a:effectLst/>
                <a:latin typeface="+mn-lt"/>
                <a:ea typeface="+mn-ea"/>
                <a:cs typeface="+mn-cs"/>
              </a:rPr>
              <a:t> that contains and exposes an organization's external-facing services to an untrusted network, usually a larger network such as the Internet. The purpose of a DMZ is to add an additional layer of security to an organization's </a:t>
            </a:r>
            <a:r>
              <a:rPr lang="en-US" sz="1200" b="0" i="0" u="none" strike="noStrike" kern="1200" dirty="0" smtClean="0">
                <a:solidFill>
                  <a:schemeClr val="tx1"/>
                </a:solidFill>
                <a:effectLst/>
                <a:latin typeface="+mn-lt"/>
                <a:ea typeface="+mn-ea"/>
                <a:cs typeface="+mn-cs"/>
                <a:hlinkClick r:id="rId5" tooltip="Local area network"/>
              </a:rPr>
              <a:t>local area network</a:t>
            </a:r>
            <a:r>
              <a:rPr lang="en-US" sz="1200" b="0" i="0" kern="1200" dirty="0" smtClean="0">
                <a:solidFill>
                  <a:schemeClr val="tx1"/>
                </a:solidFill>
                <a:effectLst/>
                <a:latin typeface="+mn-lt"/>
                <a:ea typeface="+mn-ea"/>
                <a:cs typeface="+mn-cs"/>
              </a:rPr>
              <a:t> (LAN); an external </a:t>
            </a:r>
            <a:r>
              <a:rPr lang="en-US" sz="1200" b="0" i="0" u="none" strike="noStrike" kern="1200" dirty="0" smtClean="0">
                <a:solidFill>
                  <a:schemeClr val="tx1"/>
                </a:solidFill>
                <a:effectLst/>
                <a:latin typeface="+mn-lt"/>
                <a:ea typeface="+mn-ea"/>
                <a:cs typeface="+mn-cs"/>
                <a:hlinkClick r:id="rId6" tooltip="Network node"/>
              </a:rPr>
              <a:t>network node</a:t>
            </a:r>
            <a:r>
              <a:rPr lang="en-US" sz="1200" b="0" i="0" kern="1200" dirty="0" smtClean="0">
                <a:solidFill>
                  <a:schemeClr val="tx1"/>
                </a:solidFill>
                <a:effectLst/>
                <a:latin typeface="+mn-lt"/>
                <a:ea typeface="+mn-ea"/>
                <a:cs typeface="+mn-cs"/>
              </a:rPr>
              <a:t> can access only what is exposed in the DMZ, while the rest of the organization's network is </a:t>
            </a:r>
            <a:r>
              <a:rPr lang="en-US" sz="1200" b="0" i="0" u="none" strike="noStrike" kern="1200" dirty="0" smtClean="0">
                <a:solidFill>
                  <a:schemeClr val="tx1"/>
                </a:solidFill>
                <a:effectLst/>
                <a:latin typeface="+mn-lt"/>
                <a:ea typeface="+mn-ea"/>
                <a:cs typeface="+mn-cs"/>
                <a:hlinkClick r:id="rId7" tooltip="Firewall (computing)"/>
              </a:rPr>
              <a:t>firewalled</a:t>
            </a:r>
            <a:r>
              <a:rPr lang="en-US" sz="1200" b="0" i="0" kern="1200" dirty="0" smtClean="0">
                <a:solidFill>
                  <a:schemeClr val="tx1"/>
                </a:solidFill>
                <a:effectLst/>
                <a:latin typeface="+mn-lt"/>
                <a:ea typeface="+mn-ea"/>
                <a:cs typeface="+mn-cs"/>
              </a:rPr>
              <a:t>. The DMZ functions as a small, isolated network positioned between the Internet and the private network.</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 firewall process can tightly control what is allowed to traverse from one side to the other. An organization that wishes to provide external access to its web server can restrict all traffic arriving at firewall expect for port 80 (the standard http port). All other traffic such as mail traffic, FTP, SNMP, etc., is not allowed across the firewall into the internal network. </a:t>
            </a:r>
            <a:r>
              <a:rPr lang="en-US" sz="1200" b="0" i="0" kern="1200" smtClean="0">
                <a:solidFill>
                  <a:schemeClr val="tx1"/>
                </a:solidFill>
                <a:effectLst/>
                <a:latin typeface="+mn-lt"/>
                <a:ea typeface="+mn-ea"/>
                <a:cs typeface="+mn-cs"/>
              </a:rPr>
              <a:t>An example of a simple firewall is shown in the following diagram.</a:t>
            </a:r>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 name is derived from the term "</a:t>
            </a:r>
            <a:r>
              <a:rPr lang="en-US" sz="1200" b="0" i="0" u="none" strike="noStrike" kern="1200" dirty="0" smtClean="0">
                <a:solidFill>
                  <a:schemeClr val="tx1"/>
                </a:solidFill>
                <a:effectLst/>
                <a:latin typeface="+mn-lt"/>
                <a:ea typeface="+mn-ea"/>
                <a:cs typeface="+mn-cs"/>
                <a:hlinkClick r:id="rId8" tooltip="Demilitarized zone"/>
              </a:rPr>
              <a:t>demilitarized zone</a:t>
            </a:r>
            <a:r>
              <a:rPr lang="en-US" sz="1200" b="0" i="0" kern="1200" dirty="0" smtClean="0">
                <a:solidFill>
                  <a:schemeClr val="tx1"/>
                </a:solidFill>
                <a:effectLst/>
                <a:latin typeface="+mn-lt"/>
                <a:ea typeface="+mn-ea"/>
                <a:cs typeface="+mn-cs"/>
              </a:rPr>
              <a:t>", an area between nation states in which military operation is not permitted.</a:t>
            </a:r>
          </a:p>
          <a:p>
            <a:endParaRPr lang="en-US" dirty="0"/>
          </a:p>
        </p:txBody>
      </p:sp>
      <p:sp>
        <p:nvSpPr>
          <p:cNvPr id="4" name="Slide Number Placeholder 3"/>
          <p:cNvSpPr>
            <a:spLocks noGrp="1"/>
          </p:cNvSpPr>
          <p:nvPr>
            <p:ph type="sldNum" sz="quarter" idx="10"/>
          </p:nvPr>
        </p:nvSpPr>
        <p:spPr/>
        <p:txBody>
          <a:bodyPr/>
          <a:lstStyle/>
          <a:p>
            <a:fld id="{A50E6A47-C7D7-494B-B60E-102838E0CC87}" type="slidenum">
              <a:rPr lang="en-US" smtClean="0"/>
              <a:t>64</a:t>
            </a:fld>
            <a:endParaRPr lang="en-US"/>
          </a:p>
        </p:txBody>
      </p:sp>
    </p:spTree>
    <p:extLst>
      <p:ext uri="{BB962C8B-B14F-4D97-AF65-F5344CB8AC3E}">
        <p14:creationId xmlns:p14="http://schemas.microsoft.com/office/powerpoint/2010/main" val="39518608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Since raw network adapter access requires elevated privileges these functions are isolated into the </a:t>
            </a:r>
            <a:r>
              <a:rPr lang="en-US" dirty="0" err="1"/>
              <a:t>dumpcap</a:t>
            </a:r>
            <a:r>
              <a:rPr lang="en-US" sz="1200" b="0" i="0" kern="1200" dirty="0">
                <a:solidFill>
                  <a:schemeClr val="tx1"/>
                </a:solidFill>
                <a:effectLst/>
                <a:latin typeface="+mn-lt"/>
                <a:ea typeface="+mn-ea"/>
                <a:cs typeface="+mn-cs"/>
              </a:rPr>
              <a:t> program. </a:t>
            </a:r>
          </a:p>
          <a:p>
            <a:r>
              <a:rPr lang="en-US" sz="1200" b="0" i="0" kern="1200" dirty="0">
                <a:solidFill>
                  <a:schemeClr val="tx1"/>
                </a:solidFill>
                <a:effectLst/>
                <a:latin typeface="+mn-lt"/>
                <a:ea typeface="+mn-ea"/>
                <a:cs typeface="+mn-cs"/>
              </a:rPr>
              <a:t>Closely works with the computer’s NIC</a:t>
            </a:r>
          </a:p>
          <a:p>
            <a:r>
              <a:rPr lang="en-US" sz="1200" b="0" i="0" kern="1200" dirty="0">
                <a:solidFill>
                  <a:schemeClr val="tx1"/>
                </a:solidFill>
                <a:effectLst/>
                <a:latin typeface="+mn-lt"/>
                <a:ea typeface="+mn-ea"/>
                <a:cs typeface="+mn-cs"/>
              </a:rPr>
              <a:t>These libraries provide a general purpose interface to capture packets </a:t>
            </a:r>
            <a:endParaRPr lang="en-US" dirty="0"/>
          </a:p>
          <a:p>
            <a:r>
              <a:rPr lang="en-US" dirty="0"/>
              <a:t>Natural file formats - used also by </a:t>
            </a:r>
            <a:r>
              <a:rPr lang="en-US" dirty="0" err="1"/>
              <a:t>tcpdump</a:t>
            </a:r>
            <a:endParaRPr lang="en-US" dirty="0"/>
          </a:p>
          <a:p>
            <a:pPr rtl="0"/>
            <a:r>
              <a:rPr lang="en-US" sz="1200" b="0" i="0" kern="1200" dirty="0">
                <a:solidFill>
                  <a:schemeClr val="tx1"/>
                </a:solidFill>
                <a:effectLst/>
                <a:latin typeface="+mn-lt"/>
                <a:ea typeface="+mn-ea"/>
                <a:cs typeface="+mn-cs"/>
              </a:rPr>
              <a:t>Wireshark tries to detect the packet type and gets as much information from the packet as possible. In this run though, only the information shown in the packet list pane is needed.</a:t>
            </a:r>
          </a:p>
          <a:p>
            <a:r>
              <a:rPr lang="en-US" sz="1200" b="0" i="0" kern="1200" dirty="0">
                <a:solidFill>
                  <a:schemeClr val="tx1"/>
                </a:solidFill>
                <a:effectLst/>
                <a:latin typeface="+mn-lt"/>
                <a:ea typeface="+mn-ea"/>
                <a:cs typeface="+mn-cs"/>
              </a:rPr>
              <a:t>If you run </a:t>
            </a:r>
            <a:r>
              <a:rPr lang="en-US" sz="1200" b="0" i="0" kern="1200" dirty="0" err="1">
                <a:solidFill>
                  <a:schemeClr val="tx1"/>
                </a:solidFill>
                <a:effectLst/>
                <a:latin typeface="+mn-lt"/>
                <a:ea typeface="+mn-ea"/>
                <a:cs typeface="+mn-cs"/>
              </a:rPr>
              <a:t>wireshark</a:t>
            </a:r>
            <a:r>
              <a:rPr lang="en-US" sz="1200" b="0" i="0" kern="1200" dirty="0">
                <a:solidFill>
                  <a:schemeClr val="tx1"/>
                </a:solidFill>
                <a:effectLst/>
                <a:latin typeface="+mn-lt"/>
                <a:ea typeface="+mn-ea"/>
                <a:cs typeface="+mn-cs"/>
              </a:rPr>
              <a:t> on your computer and your computer is connected to a (</a:t>
            </a:r>
            <a:r>
              <a:rPr lang="en-US" sz="1200" b="0" i="0" kern="1200" dirty="0" err="1">
                <a:solidFill>
                  <a:schemeClr val="tx1"/>
                </a:solidFill>
                <a:effectLst/>
                <a:latin typeface="+mn-lt"/>
                <a:ea typeface="+mn-ea"/>
                <a:cs typeface="+mn-cs"/>
              </a:rPr>
              <a:t>swtich</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wireshark</a:t>
            </a:r>
            <a:r>
              <a:rPr lang="en-US" sz="1200" b="0" i="0" kern="1200" dirty="0">
                <a:solidFill>
                  <a:schemeClr val="tx1"/>
                </a:solidFill>
                <a:effectLst/>
                <a:latin typeface="+mn-lt"/>
                <a:ea typeface="+mn-ea"/>
                <a:cs typeface="+mn-cs"/>
              </a:rPr>
              <a:t> will only see packets/frames from your pc to the switch. Wireshark cannot see other traffic on the network because a switch will not allow that. You can configure the switch to forward traffic to a specific port, but it has to a manageable switch like a Cisco 2960. </a:t>
            </a:r>
            <a:endParaRPr lang="en-US" dirty="0"/>
          </a:p>
          <a:p>
            <a:endParaRPr lang="en-US" dirty="0"/>
          </a:p>
        </p:txBody>
      </p:sp>
      <p:sp>
        <p:nvSpPr>
          <p:cNvPr id="4" name="Slide Number Placeholder 3"/>
          <p:cNvSpPr>
            <a:spLocks noGrp="1"/>
          </p:cNvSpPr>
          <p:nvPr>
            <p:ph type="sldNum" sz="quarter" idx="10"/>
          </p:nvPr>
        </p:nvSpPr>
        <p:spPr/>
        <p:txBody>
          <a:bodyPr/>
          <a:lstStyle/>
          <a:p>
            <a:fld id="{AED4E30B-0402-5140-84B7-A78AEBC08A19}" type="slidenum">
              <a:rPr lang="en-US" smtClean="0"/>
              <a:t>9</a:t>
            </a:fld>
            <a:endParaRPr lang="en-US"/>
          </a:p>
        </p:txBody>
      </p:sp>
    </p:spTree>
    <p:extLst>
      <p:ext uri="{BB962C8B-B14F-4D97-AF65-F5344CB8AC3E}">
        <p14:creationId xmlns:p14="http://schemas.microsoft.com/office/powerpoint/2010/main" val="96522785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Remote</a:t>
            </a:r>
            <a:r>
              <a:rPr lang="en-US" baseline="0" dirty="0" smtClean="0"/>
              <a:t> access VPN: Dr. X wants to connect to </a:t>
            </a:r>
            <a:r>
              <a:rPr lang="en-US" baseline="0" dirty="0" err="1" smtClean="0"/>
              <a:t>cofc</a:t>
            </a:r>
            <a:r>
              <a:rPr lang="en-US" baseline="0" dirty="0" smtClean="0"/>
              <a:t> network from home! </a:t>
            </a:r>
          </a:p>
          <a:p>
            <a:pPr marL="171450" indent="-171450">
              <a:buFont typeface="Arial" panose="020B0604020202020204" pitchFamily="34" charset="0"/>
              <a:buChar char="•"/>
            </a:pPr>
            <a:r>
              <a:rPr lang="en-US" baseline="0" dirty="0" smtClean="0"/>
              <a:t>Mobile VPN</a:t>
            </a:r>
          </a:p>
          <a:p>
            <a:pPr marL="171450" indent="-171450">
              <a:buFont typeface="Arial" panose="020B0604020202020204" pitchFamily="34" charset="0"/>
              <a:buChar char="•"/>
            </a:pPr>
            <a:r>
              <a:rPr lang="en-US" baseline="0" dirty="0" smtClean="0"/>
              <a:t>Enable access to grades, email, etc.</a:t>
            </a:r>
          </a:p>
          <a:p>
            <a:pPr marL="171450" indent="-171450">
              <a:buFont typeface="Arial" panose="020B0604020202020204" pitchFamily="34" charset="0"/>
              <a:buChar char="•"/>
            </a:pPr>
            <a:r>
              <a:rPr lang="en-US" baseline="0" dirty="0" err="1" smtClean="0"/>
              <a:t>IPSec</a:t>
            </a:r>
            <a:r>
              <a:rPr lang="en-US" baseline="0" dirty="0" smtClean="0"/>
              <a:t> vs SSL</a:t>
            </a:r>
            <a:endParaRPr lang="en-US" dirty="0"/>
          </a:p>
        </p:txBody>
      </p:sp>
      <p:sp>
        <p:nvSpPr>
          <p:cNvPr id="4" name="Slide Number Placeholder 3"/>
          <p:cNvSpPr>
            <a:spLocks noGrp="1"/>
          </p:cNvSpPr>
          <p:nvPr>
            <p:ph type="sldNum" sz="quarter" idx="10"/>
          </p:nvPr>
        </p:nvSpPr>
        <p:spPr/>
        <p:txBody>
          <a:bodyPr/>
          <a:lstStyle/>
          <a:p>
            <a:fld id="{4DF243F4-9F12-AD48-89E1-2D7516ABDB48}" type="slidenum">
              <a:rPr lang="en-US" smtClean="0"/>
              <a:t>65</a:t>
            </a:fld>
            <a:endParaRPr lang="en-US"/>
          </a:p>
        </p:txBody>
      </p:sp>
    </p:spTree>
    <p:extLst>
      <p:ext uri="{BB962C8B-B14F-4D97-AF65-F5344CB8AC3E}">
        <p14:creationId xmlns:p14="http://schemas.microsoft.com/office/powerpoint/2010/main" val="331926499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Site to site VPN: data is encrypted from one gateway to another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Secure link between two sites.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Share resources such as docs and other types of data</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Saves organizations from renting expensive dedicated leased lines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Saves money from email servers, file servers: they can be accessed from the remote site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US Site and UK site: maintain US site as the main site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Mobile users not based somewhere specific</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4DF243F4-9F12-AD48-89E1-2D7516ABDB48}" type="slidenum">
              <a:rPr lang="en-US" smtClean="0"/>
              <a:t>66</a:t>
            </a:fld>
            <a:endParaRPr lang="en-US"/>
          </a:p>
        </p:txBody>
      </p:sp>
    </p:spTree>
    <p:extLst>
      <p:ext uri="{BB962C8B-B14F-4D97-AF65-F5344CB8AC3E}">
        <p14:creationId xmlns:p14="http://schemas.microsoft.com/office/powerpoint/2010/main" val="171515010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VPN provides security and additional encapsulation</a:t>
            </a:r>
          </a:p>
          <a:p>
            <a:pPr marL="171450" indent="-171450">
              <a:buFont typeface="Arial" panose="020B0604020202020204" pitchFamily="34" charset="0"/>
              <a:buChar char="•"/>
            </a:pPr>
            <a:r>
              <a:rPr lang="en-US" dirty="0" smtClean="0"/>
              <a:t>Packets in regular internet can be sniffed, not in VPN</a:t>
            </a:r>
          </a:p>
          <a:p>
            <a:pPr marL="171450" indent="-171450">
              <a:buFont typeface="Arial" panose="020B0604020202020204" pitchFamily="34" charset="0"/>
              <a:buChar char="•"/>
            </a:pPr>
            <a:r>
              <a:rPr lang="en-US" dirty="0" smtClean="0"/>
              <a:t>Packets cannot be</a:t>
            </a:r>
            <a:r>
              <a:rPr lang="en-US" baseline="0" dirty="0" smtClean="0"/>
              <a:t> sniffed or modified: modifications would be detected from VPN gateway</a:t>
            </a:r>
            <a:endParaRPr lang="en-US" dirty="0"/>
          </a:p>
        </p:txBody>
      </p:sp>
      <p:sp>
        <p:nvSpPr>
          <p:cNvPr id="4" name="Slide Number Placeholder 3"/>
          <p:cNvSpPr>
            <a:spLocks noGrp="1"/>
          </p:cNvSpPr>
          <p:nvPr>
            <p:ph type="sldNum" sz="quarter" idx="10"/>
          </p:nvPr>
        </p:nvSpPr>
        <p:spPr/>
        <p:txBody>
          <a:bodyPr/>
          <a:lstStyle/>
          <a:p>
            <a:fld id="{4DF243F4-9F12-AD48-89E1-2D7516ABDB48}" type="slidenum">
              <a:rPr lang="en-US" smtClean="0"/>
              <a:t>67</a:t>
            </a:fld>
            <a:endParaRPr lang="en-US"/>
          </a:p>
        </p:txBody>
      </p:sp>
    </p:spTree>
    <p:extLst>
      <p:ext uri="{BB962C8B-B14F-4D97-AF65-F5344CB8AC3E}">
        <p14:creationId xmlns:p14="http://schemas.microsoft.com/office/powerpoint/2010/main" val="400607990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we can add an extra layer of cryptography with VPN and</a:t>
            </a:r>
            <a:r>
              <a:rPr lang="en-US" baseline="0" dirty="0" smtClean="0"/>
              <a:t> authentication</a:t>
            </a:r>
            <a:endParaRPr lang="en-US" dirty="0"/>
          </a:p>
        </p:txBody>
      </p:sp>
      <p:sp>
        <p:nvSpPr>
          <p:cNvPr id="4" name="Slide Number Placeholder 3"/>
          <p:cNvSpPr>
            <a:spLocks noGrp="1"/>
          </p:cNvSpPr>
          <p:nvPr>
            <p:ph type="sldNum" sz="quarter" idx="10"/>
          </p:nvPr>
        </p:nvSpPr>
        <p:spPr/>
        <p:txBody>
          <a:bodyPr/>
          <a:lstStyle/>
          <a:p>
            <a:fld id="{4DF243F4-9F12-AD48-89E1-2D7516ABDB48}" type="slidenum">
              <a:rPr lang="en-US" smtClean="0"/>
              <a:t>68</a:t>
            </a:fld>
            <a:endParaRPr lang="en-US"/>
          </a:p>
        </p:txBody>
      </p:sp>
    </p:spTree>
    <p:extLst>
      <p:ext uri="{BB962C8B-B14F-4D97-AF65-F5344CB8AC3E}">
        <p14:creationId xmlns:p14="http://schemas.microsoft.com/office/powerpoint/2010/main" val="80484304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Application layer - https</a:t>
            </a:r>
          </a:p>
          <a:p>
            <a:pPr marL="171450" indent="-171450">
              <a:buFont typeface="Arial" panose="020B0604020202020204" pitchFamily="34" charset="0"/>
              <a:buChar char="•"/>
            </a:pPr>
            <a:r>
              <a:rPr lang="en-US" dirty="0" smtClean="0"/>
              <a:t>But what about the lower layers?</a:t>
            </a:r>
          </a:p>
          <a:p>
            <a:pPr marL="171450" indent="-171450">
              <a:buFont typeface="Arial" panose="020B0604020202020204" pitchFamily="34" charset="0"/>
              <a:buChar char="•"/>
            </a:pPr>
            <a:r>
              <a:rPr lang="en-US" dirty="0" smtClean="0"/>
              <a:t>But then the client does not need software to configure VPN, just need a URL and access portal</a:t>
            </a:r>
          </a:p>
          <a:p>
            <a:pPr marL="171450" indent="-171450">
              <a:buFont typeface="Arial" panose="020B0604020202020204" pitchFamily="34" charset="0"/>
              <a:buChar char="•"/>
            </a:pPr>
            <a:r>
              <a:rPr lang="en-US" dirty="0" smtClean="0"/>
              <a:t>Portal is GUI interface accessed</a:t>
            </a:r>
            <a:r>
              <a:rPr lang="en-US" baseline="0" dirty="0" smtClean="0"/>
              <a:t> via a browser </a:t>
            </a:r>
          </a:p>
          <a:p>
            <a:pPr marL="171450" indent="-171450">
              <a:buFont typeface="Arial" panose="020B0604020202020204" pitchFamily="34" charset="0"/>
              <a:buChar char="•"/>
            </a:pPr>
            <a:r>
              <a:rPr lang="en-US" baseline="0" dirty="0" smtClean="0"/>
              <a:t>SSL VPN can imitate how </a:t>
            </a:r>
            <a:r>
              <a:rPr lang="en-US" baseline="0" dirty="0" err="1" smtClean="0"/>
              <a:t>IPSec</a:t>
            </a:r>
            <a:r>
              <a:rPr lang="en-US" baseline="0" dirty="0" smtClean="0"/>
              <a:t> works with a lightweight client</a:t>
            </a:r>
          </a:p>
          <a:p>
            <a:pPr marL="171450" indent="-171450">
              <a:buFont typeface="Arial" panose="020B0604020202020204" pitchFamily="34" charset="0"/>
              <a:buChar char="•"/>
            </a:pPr>
            <a:r>
              <a:rPr lang="en-US" baseline="0" dirty="0" smtClean="0"/>
              <a:t>First time user: access VPN gateway via browser</a:t>
            </a:r>
          </a:p>
          <a:p>
            <a:pPr marL="171450" indent="-171450">
              <a:buFont typeface="Arial" panose="020B0604020202020204" pitchFamily="34" charset="0"/>
              <a:buChar char="•"/>
            </a:pPr>
            <a:r>
              <a:rPr lang="en-US" baseline="0" dirty="0" smtClean="0"/>
              <a:t>Login, use active x or java, access VPN!</a:t>
            </a:r>
          </a:p>
          <a:p>
            <a:pPr marL="171450" indent="-171450">
              <a:buFont typeface="Arial" panose="020B0604020202020204" pitchFamily="34" charset="0"/>
              <a:buChar char="•"/>
            </a:pPr>
            <a:r>
              <a:rPr lang="en-US" baseline="0" dirty="0" smtClean="0"/>
              <a:t>All settings done via browser, easy to setup</a:t>
            </a:r>
          </a:p>
          <a:p>
            <a:pPr marL="171450" indent="-171450">
              <a:buFont typeface="Arial" panose="020B0604020202020204" pitchFamily="34" charset="0"/>
              <a:buChar char="•"/>
            </a:pPr>
            <a:r>
              <a:rPr lang="en-US" baseline="0" dirty="0" smtClean="0"/>
              <a:t>Will only allow systems that are compliant and up to date (access only if your antivirus is up to date)</a:t>
            </a:r>
            <a:endParaRPr lang="en-US" dirty="0" smtClean="0"/>
          </a:p>
        </p:txBody>
      </p:sp>
      <p:sp>
        <p:nvSpPr>
          <p:cNvPr id="4" name="Slide Number Placeholder 3"/>
          <p:cNvSpPr>
            <a:spLocks noGrp="1"/>
          </p:cNvSpPr>
          <p:nvPr>
            <p:ph type="sldNum" sz="quarter" idx="10"/>
          </p:nvPr>
        </p:nvSpPr>
        <p:spPr/>
        <p:txBody>
          <a:bodyPr/>
          <a:lstStyle/>
          <a:p>
            <a:fld id="{4DF243F4-9F12-AD48-89E1-2D7516ABDB48}" type="slidenum">
              <a:rPr lang="en-US" smtClean="0"/>
              <a:t>69</a:t>
            </a:fld>
            <a:endParaRPr lang="en-US"/>
          </a:p>
        </p:txBody>
      </p:sp>
    </p:spTree>
    <p:extLst>
      <p:ext uri="{BB962C8B-B14F-4D97-AF65-F5344CB8AC3E}">
        <p14:creationId xmlns:p14="http://schemas.microsoft.com/office/powerpoint/2010/main" val="398658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err="1" smtClean="0"/>
              <a:t>IPSec</a:t>
            </a:r>
            <a:r>
              <a:rPr lang="en-US" dirty="0" smtClean="0"/>
              <a:t> is L3, quite low and close to OS</a:t>
            </a:r>
          </a:p>
          <a:p>
            <a:pPr marL="171450" indent="-171450">
              <a:buFont typeface="Arial" panose="020B0604020202020204" pitchFamily="34" charset="0"/>
              <a:buChar char="•"/>
            </a:pPr>
            <a:r>
              <a:rPr lang="en-US" dirty="0" smtClean="0"/>
              <a:t>Can protect anything higher</a:t>
            </a:r>
          </a:p>
          <a:p>
            <a:pPr marL="171450" indent="-171450">
              <a:buFont typeface="Arial" panose="020B0604020202020204" pitchFamily="34" charset="0"/>
              <a:buChar char="•"/>
            </a:pPr>
            <a:r>
              <a:rPr lang="en-US" dirty="0" smtClean="0"/>
              <a:t>Flexibility and strength in depth</a:t>
            </a:r>
          </a:p>
          <a:p>
            <a:pPr marL="171450" indent="-171450">
              <a:buFont typeface="Arial" panose="020B0604020202020204" pitchFamily="34" charset="0"/>
              <a:buChar char="•"/>
            </a:pPr>
            <a:r>
              <a:rPr lang="en-US" dirty="0" smtClean="0"/>
              <a:t>Only drawback: setup corporate network on client and complex framework</a:t>
            </a:r>
          </a:p>
          <a:p>
            <a:pPr marL="171450" indent="-171450">
              <a:buFont typeface="Arial" panose="020B0604020202020204" pitchFamily="34" charset="0"/>
              <a:buChar char="•"/>
            </a:pPr>
            <a:r>
              <a:rPr lang="en-US" dirty="0" smtClean="0"/>
              <a:t>Bot site to site and remote user</a:t>
            </a:r>
          </a:p>
        </p:txBody>
      </p:sp>
      <p:sp>
        <p:nvSpPr>
          <p:cNvPr id="4" name="Slide Number Placeholder 3"/>
          <p:cNvSpPr>
            <a:spLocks noGrp="1"/>
          </p:cNvSpPr>
          <p:nvPr>
            <p:ph type="sldNum" sz="quarter" idx="10"/>
          </p:nvPr>
        </p:nvSpPr>
        <p:spPr/>
        <p:txBody>
          <a:bodyPr/>
          <a:lstStyle/>
          <a:p>
            <a:fld id="{4DF243F4-9F12-AD48-89E1-2D7516ABDB48}" type="slidenum">
              <a:rPr lang="en-US" smtClean="0"/>
              <a:t>70</a:t>
            </a:fld>
            <a:endParaRPr lang="en-US"/>
          </a:p>
        </p:txBody>
      </p:sp>
    </p:spTree>
    <p:extLst>
      <p:ext uri="{BB962C8B-B14F-4D97-AF65-F5344CB8AC3E}">
        <p14:creationId xmlns:p14="http://schemas.microsoft.com/office/powerpoint/2010/main" val="166729728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AH authentication header</a:t>
            </a:r>
          </a:p>
          <a:p>
            <a:pPr marL="171450" indent="-171450">
              <a:buFont typeface="Arial" panose="020B0604020202020204" pitchFamily="34" charset="0"/>
              <a:buChar char="•"/>
            </a:pPr>
            <a:r>
              <a:rPr lang="en-US" dirty="0"/>
              <a:t>Ensures integrity with a hash function and a secret key hashed in the algorithm</a:t>
            </a:r>
          </a:p>
          <a:p>
            <a:pPr marL="171450" indent="-171450">
              <a:buFont typeface="Arial" panose="020B0604020202020204" pitchFamily="34" charset="0"/>
              <a:buChar char="•"/>
            </a:pPr>
            <a:r>
              <a:rPr lang="en-US" dirty="0"/>
              <a:t>Guarantees origin by authenticating IP packets</a:t>
            </a:r>
          </a:p>
          <a:p>
            <a:pPr marL="171450" indent="-171450">
              <a:buFont typeface="Arial" panose="020B0604020202020204" pitchFamily="34" charset="0"/>
              <a:buChar char="•"/>
            </a:pPr>
            <a:r>
              <a:rPr lang="en-US" dirty="0"/>
              <a:t>Sequence number prevents replay attacks</a:t>
            </a:r>
          </a:p>
          <a:p>
            <a:pPr marL="628650" lvl="1" indent="-171450">
              <a:buFont typeface="Arial" panose="020B0604020202020204" pitchFamily="34" charset="0"/>
              <a:buChar char="•"/>
            </a:pPr>
            <a:r>
              <a:rPr lang="en-US" dirty="0"/>
              <a:t>Use sliding window</a:t>
            </a:r>
          </a:p>
          <a:p>
            <a:pPr marL="628650" lvl="1" indent="-171450">
              <a:buFont typeface="Arial" panose="020B0604020202020204" pitchFamily="34" charset="0"/>
              <a:buChar char="•"/>
            </a:pPr>
            <a:r>
              <a:rPr lang="en-US" dirty="0"/>
              <a:t>Discard old packets</a:t>
            </a:r>
          </a:p>
          <a:p>
            <a:pPr marL="171450" lvl="0" indent="-171450">
              <a:buFont typeface="Arial" panose="020B0604020202020204" pitchFamily="34" charset="0"/>
              <a:buChar char="•"/>
            </a:pPr>
            <a:r>
              <a:rPr lang="en-US" dirty="0"/>
              <a:t>ESP Encapsulating Security Payload provides confidentiality data origin authentication, connectionless integrity, anti-replay service</a:t>
            </a:r>
          </a:p>
        </p:txBody>
      </p:sp>
      <p:sp>
        <p:nvSpPr>
          <p:cNvPr id="4" name="Slide Number Placeholder 3"/>
          <p:cNvSpPr>
            <a:spLocks noGrp="1"/>
          </p:cNvSpPr>
          <p:nvPr>
            <p:ph type="sldNum" sz="quarter" idx="10"/>
          </p:nvPr>
        </p:nvSpPr>
        <p:spPr/>
        <p:txBody>
          <a:bodyPr/>
          <a:lstStyle/>
          <a:p>
            <a:fld id="{4DF243F4-9F12-AD48-89E1-2D7516ABDB48}" type="slidenum">
              <a:rPr lang="en-US" smtClean="0"/>
              <a:t>72</a:t>
            </a:fld>
            <a:endParaRPr lang="en-US"/>
          </a:p>
        </p:txBody>
      </p:sp>
    </p:spTree>
    <p:extLst>
      <p:ext uri="{BB962C8B-B14F-4D97-AF65-F5344CB8AC3E}">
        <p14:creationId xmlns:p14="http://schemas.microsoft.com/office/powerpoint/2010/main" val="337035716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Tunnel mode</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Tunnel mode protects the internal routing information by encrypting the IP header of the original packet.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 original packet is encapsulated by a another set of IP headers.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It is widely implemented in site-to-site VPN scenarios.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NAT traversal is supported with the tunnel mode.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Additional headers are added to the packet; so the payload MSS is less.</a:t>
            </a:r>
          </a:p>
          <a:p>
            <a:pPr marL="171450" indent="-171450">
              <a:buFont typeface="Arial" panose="020B0604020202020204" pitchFamily="34" charset="0"/>
              <a:buChar char="•"/>
            </a:pPr>
            <a:endParaRPr lang="en-US" sz="1200" b="0" i="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i="0" kern="1200" dirty="0">
                <a:solidFill>
                  <a:schemeClr val="tx1"/>
                </a:solidFill>
                <a:effectLst/>
                <a:latin typeface="+mn-lt"/>
                <a:ea typeface="+mn-ea"/>
                <a:cs typeface="+mn-cs"/>
              </a:rPr>
              <a:t>Transport mode</a:t>
            </a:r>
            <a:r>
              <a:rPr lang="en-US" sz="1200" b="0" i="0" kern="1200" dirty="0">
                <a:solidFill>
                  <a:schemeClr val="tx1"/>
                </a:solidFill>
                <a:effectLst/>
                <a:latin typeface="+mn-lt"/>
                <a:ea typeface="+mn-ea"/>
                <a:cs typeface="+mn-cs"/>
              </a:rPr>
              <a:t>:</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The transport mode encrypts only the payload and ESP trailer; so the IP header of the original packet is not encrypted.</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 IPsec Transport mode is implemented for client-to-site VPN scenarios.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NAT traversal is not supported with the transport mode.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MSS is higher, when compared to Tunnel mode, as no additional headers are required.</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 transport mode is usually used when another tunneling protocol (such as GRE, L2TP) is used to first encapsulate the IP data packet, then IPsec is used to protect the GRE/L2TP tunnel packets.</a:t>
            </a:r>
          </a:p>
        </p:txBody>
      </p:sp>
      <p:sp>
        <p:nvSpPr>
          <p:cNvPr id="4" name="Slide Number Placeholder 3"/>
          <p:cNvSpPr>
            <a:spLocks noGrp="1"/>
          </p:cNvSpPr>
          <p:nvPr>
            <p:ph type="sldNum" sz="quarter" idx="10"/>
          </p:nvPr>
        </p:nvSpPr>
        <p:spPr/>
        <p:txBody>
          <a:bodyPr/>
          <a:lstStyle/>
          <a:p>
            <a:fld id="{4DF243F4-9F12-AD48-89E1-2D7516ABDB48}" type="slidenum">
              <a:rPr lang="en-US" smtClean="0"/>
              <a:t>73</a:t>
            </a:fld>
            <a:endParaRPr lang="en-US"/>
          </a:p>
        </p:txBody>
      </p:sp>
    </p:spTree>
    <p:extLst>
      <p:ext uri="{BB962C8B-B14F-4D97-AF65-F5344CB8AC3E}">
        <p14:creationId xmlns:p14="http://schemas.microsoft.com/office/powerpoint/2010/main" val="42492021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Inductance</a:t>
            </a:r>
          </a:p>
          <a:p>
            <a:r>
              <a:rPr lang="en-US" dirty="0"/>
              <a:t>Electromagnetic radiation</a:t>
            </a:r>
          </a:p>
          <a:p>
            <a:r>
              <a:rPr lang="en-US" dirty="0"/>
              <a:t>Antenna close to cable – pick up signal</a:t>
            </a:r>
          </a:p>
          <a:p>
            <a:r>
              <a:rPr lang="en-US" dirty="0"/>
              <a:t>Inexpensive, easy to obtain</a:t>
            </a:r>
          </a:p>
          <a:p>
            <a:endParaRPr lang="en-US" dirty="0"/>
          </a:p>
          <a:p>
            <a:r>
              <a:rPr lang="en-US" dirty="0"/>
              <a:t>Wiring closet</a:t>
            </a:r>
          </a:p>
          <a:p>
            <a:r>
              <a:rPr lang="en-US" dirty="0"/>
              <a:t>Sniffer – rubber ducky</a:t>
            </a:r>
          </a:p>
          <a:p>
            <a:r>
              <a:rPr lang="en-US" dirty="0"/>
              <a:t>Multiplexing of signals – intercept and </a:t>
            </a:r>
            <a:r>
              <a:rPr lang="en-US" dirty="0" err="1"/>
              <a:t>demultiplex</a:t>
            </a:r>
            <a:endParaRPr lang="en-US" dirty="0"/>
          </a:p>
        </p:txBody>
      </p:sp>
      <p:sp>
        <p:nvSpPr>
          <p:cNvPr id="4" name="Slide Number Placeholder 3"/>
          <p:cNvSpPr>
            <a:spLocks noGrp="1"/>
          </p:cNvSpPr>
          <p:nvPr>
            <p:ph type="sldNum" sz="quarter" idx="10"/>
          </p:nvPr>
        </p:nvSpPr>
        <p:spPr/>
        <p:txBody>
          <a:bodyPr/>
          <a:lstStyle/>
          <a:p>
            <a:fld id="{AED4E30B-0402-5140-84B7-A78AEBC08A19}" type="slidenum">
              <a:rPr lang="en-US" smtClean="0"/>
              <a:t>10</a:t>
            </a:fld>
            <a:endParaRPr lang="en-US"/>
          </a:p>
        </p:txBody>
      </p:sp>
    </p:spTree>
    <p:extLst>
      <p:ext uri="{BB962C8B-B14F-4D97-AF65-F5344CB8AC3E}">
        <p14:creationId xmlns:p14="http://schemas.microsoft.com/office/powerpoint/2010/main" val="27447650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most part secure</a:t>
            </a:r>
          </a:p>
          <a:p>
            <a:r>
              <a:rPr lang="en-US" dirty="0"/>
              <a:t>Can still be tampered</a:t>
            </a:r>
          </a:p>
          <a:p>
            <a:r>
              <a:rPr lang="en-US" dirty="0"/>
              <a:t>Not inductive, no electric signal</a:t>
            </a:r>
          </a:p>
          <a:p>
            <a:r>
              <a:rPr lang="en-US" dirty="0"/>
              <a:t>Splices and taps can happen</a:t>
            </a:r>
          </a:p>
        </p:txBody>
      </p:sp>
      <p:sp>
        <p:nvSpPr>
          <p:cNvPr id="4" name="Slide Number Placeholder 3"/>
          <p:cNvSpPr>
            <a:spLocks noGrp="1"/>
          </p:cNvSpPr>
          <p:nvPr>
            <p:ph type="sldNum" sz="quarter" idx="10"/>
          </p:nvPr>
        </p:nvSpPr>
        <p:spPr/>
        <p:txBody>
          <a:bodyPr/>
          <a:lstStyle/>
          <a:p>
            <a:fld id="{AED4E30B-0402-5140-84B7-A78AEBC08A19}" type="slidenum">
              <a:rPr lang="en-US" smtClean="0"/>
              <a:t>11</a:t>
            </a:fld>
            <a:endParaRPr lang="en-US"/>
          </a:p>
        </p:txBody>
      </p:sp>
    </p:spTree>
    <p:extLst>
      <p:ext uri="{BB962C8B-B14F-4D97-AF65-F5344CB8AC3E}">
        <p14:creationId xmlns:p14="http://schemas.microsoft.com/office/powerpoint/2010/main" val="34738680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Line of sight tech</a:t>
            </a:r>
          </a:p>
          <a:p>
            <a:r>
              <a:rPr lang="en-US" dirty="0"/>
              <a:t>Broadcast, insecure</a:t>
            </a:r>
          </a:p>
          <a:p>
            <a:r>
              <a:rPr lang="en-US" dirty="0"/>
              <a:t>Requires clear sight</a:t>
            </a:r>
          </a:p>
          <a:p>
            <a:r>
              <a:rPr lang="en-US" dirty="0"/>
              <a:t>More used now that we use wireless</a:t>
            </a:r>
          </a:p>
          <a:p>
            <a:r>
              <a:rPr lang="en-US" dirty="0"/>
              <a:t>Not shielded or isolated to prevent interception</a:t>
            </a:r>
          </a:p>
          <a:p>
            <a:r>
              <a:rPr lang="en-US" dirty="0"/>
              <a:t>Interceptor is unlikely to separate transmission</a:t>
            </a:r>
          </a:p>
          <a:p>
            <a:r>
              <a:rPr lang="en-US" dirty="0"/>
              <a:t>Satellite is similar</a:t>
            </a:r>
          </a:p>
          <a:p>
            <a:r>
              <a:rPr lang="en-US" dirty="0"/>
              <a:t>Broadcast and can be intercepted but tough to </a:t>
            </a:r>
            <a:r>
              <a:rPr lang="en-US" dirty="0" err="1"/>
              <a:t>demux</a:t>
            </a:r>
            <a:endParaRPr lang="en-US" dirty="0"/>
          </a:p>
        </p:txBody>
      </p:sp>
      <p:sp>
        <p:nvSpPr>
          <p:cNvPr id="4" name="Slide Number Placeholder 3"/>
          <p:cNvSpPr>
            <a:spLocks noGrp="1"/>
          </p:cNvSpPr>
          <p:nvPr>
            <p:ph type="sldNum" sz="quarter" idx="10"/>
          </p:nvPr>
        </p:nvSpPr>
        <p:spPr/>
        <p:txBody>
          <a:bodyPr/>
          <a:lstStyle/>
          <a:p>
            <a:fld id="{AED4E30B-0402-5140-84B7-A78AEBC08A19}" type="slidenum">
              <a:rPr lang="en-US" smtClean="0"/>
              <a:t>12</a:t>
            </a:fld>
            <a:endParaRPr lang="en-US"/>
          </a:p>
        </p:txBody>
      </p:sp>
    </p:spTree>
    <p:extLst>
      <p:ext uri="{BB962C8B-B14F-4D97-AF65-F5344CB8AC3E}">
        <p14:creationId xmlns:p14="http://schemas.microsoft.com/office/powerpoint/2010/main" val="12306823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IP spoofing is a great</a:t>
            </a:r>
            <a:r>
              <a:rPr lang="en-US" baseline="0" dirty="0"/>
              <a:t> example: anyone can claim they have an IP and none checks, TCP sequence numbers is another example that we examine in detail in the next slides. </a:t>
            </a:r>
          </a:p>
          <a:p>
            <a:endParaRPr lang="en-US" baseline="0" dirty="0"/>
          </a:p>
          <a:p>
            <a:r>
              <a:rPr lang="en-US" baseline="0" dirty="0"/>
              <a:t>Surprisingly (and sadly) even though this is a 20 year old paper, the protocol weaknesses are still present, some are mitigated. 20 years old is equivalent to </a:t>
            </a:r>
            <a:r>
              <a:rPr lang="en-US" baseline="0" dirty="0" err="1"/>
              <a:t>ancience</a:t>
            </a:r>
            <a:r>
              <a:rPr lang="en-US" baseline="0" dirty="0"/>
              <a:t> in CS, however there are seminal papers that can point us to vulnerabilities.</a:t>
            </a:r>
          </a:p>
          <a:p>
            <a:endParaRPr lang="en-US" baseline="0" dirty="0"/>
          </a:p>
          <a:p>
            <a:r>
              <a:rPr lang="en-US" baseline="0" dirty="0"/>
              <a:t>Meltdown and </a:t>
            </a:r>
            <a:r>
              <a:rPr lang="en-US" baseline="0" dirty="0" err="1"/>
              <a:t>spectre</a:t>
            </a:r>
            <a:r>
              <a:rPr lang="en-US" baseline="0" dirty="0"/>
              <a:t> is a great example: they are based on the observations of a paper 26 years old. Caching has really improved performance but is a part of the cause of these two attacks. </a:t>
            </a:r>
            <a:r>
              <a:rPr lang="en-US" dirty="0"/>
              <a:t>The General Law of Cross-Task Information Leakage: “In any setting where short-term performance optimizations have global effect, a sufficiently clever task can infer the recent history of other tasks by observing its own performance.”</a:t>
            </a:r>
          </a:p>
          <a:p>
            <a:endParaRPr lang="en-US" baseline="0" dirty="0"/>
          </a:p>
          <a:p>
            <a:r>
              <a:rPr lang="en-US" baseline="0" dirty="0"/>
              <a:t>The question rises about network protocols: if you have a </a:t>
            </a:r>
            <a:r>
              <a:rPr lang="en-US" baseline="0" dirty="0" err="1"/>
              <a:t>fundamentaly</a:t>
            </a:r>
            <a:r>
              <a:rPr lang="en-US" baseline="0" dirty="0"/>
              <a:t> unsecure protocol, is there any way to add security later?</a:t>
            </a:r>
          </a:p>
        </p:txBody>
      </p:sp>
      <p:sp>
        <p:nvSpPr>
          <p:cNvPr id="4" name="Slide Number Placeholder 3"/>
          <p:cNvSpPr>
            <a:spLocks noGrp="1"/>
          </p:cNvSpPr>
          <p:nvPr>
            <p:ph type="sldNum" sz="quarter" idx="10"/>
          </p:nvPr>
        </p:nvSpPr>
        <p:spPr/>
        <p:txBody>
          <a:bodyPr/>
          <a:lstStyle/>
          <a:p>
            <a:fld id="{8929D29C-3EA3-2841-8360-3B1130A24A17}" type="slidenum">
              <a:rPr lang="en-US" smtClean="0"/>
              <a:t>14</a:t>
            </a:fld>
            <a:endParaRPr lang="en-US"/>
          </a:p>
        </p:txBody>
      </p:sp>
    </p:spTree>
    <p:extLst>
      <p:ext uri="{BB962C8B-B14F-4D97-AF65-F5344CB8AC3E}">
        <p14:creationId xmlns:p14="http://schemas.microsoft.com/office/powerpoint/2010/main" val="8030521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C3291-BB87-514E-971D-98770005867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080A8B1-DDD6-2243-A18E-90D20D55F29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5558A42-F742-6140-9407-CD1146A906F4}"/>
              </a:ext>
            </a:extLst>
          </p:cNvPr>
          <p:cNvSpPr>
            <a:spLocks noGrp="1"/>
          </p:cNvSpPr>
          <p:nvPr>
            <p:ph type="dt" sz="half" idx="10"/>
          </p:nvPr>
        </p:nvSpPr>
        <p:spPr/>
        <p:txBody>
          <a:bodyPr/>
          <a:lstStyle/>
          <a:p>
            <a:fld id="{F34F7C08-904D-9544-95FC-16F9B9D6E11D}" type="datetimeFigureOut">
              <a:rPr lang="en-US" smtClean="0"/>
              <a:t>3/27/2018</a:t>
            </a:fld>
            <a:endParaRPr lang="en-US"/>
          </a:p>
        </p:txBody>
      </p:sp>
      <p:sp>
        <p:nvSpPr>
          <p:cNvPr id="5" name="Footer Placeholder 4">
            <a:extLst>
              <a:ext uri="{FF2B5EF4-FFF2-40B4-BE49-F238E27FC236}">
                <a16:creationId xmlns:a16="http://schemas.microsoft.com/office/drawing/2014/main" id="{CD55093D-07A5-8644-9944-AFDC3EF7B7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7B4FB4-0549-CE4E-BB11-F3FD03D4FC1A}"/>
              </a:ext>
            </a:extLst>
          </p:cNvPr>
          <p:cNvSpPr>
            <a:spLocks noGrp="1"/>
          </p:cNvSpPr>
          <p:nvPr>
            <p:ph type="sldNum" sz="quarter" idx="12"/>
          </p:nvPr>
        </p:nvSpPr>
        <p:spPr/>
        <p:txBody>
          <a:bodyPr/>
          <a:lstStyle/>
          <a:p>
            <a:fld id="{0E244A80-D9A0-C444-B07C-7343D1647074}" type="slidenum">
              <a:rPr lang="en-US" smtClean="0"/>
              <a:t>‹#›</a:t>
            </a:fld>
            <a:endParaRPr lang="en-US"/>
          </a:p>
        </p:txBody>
      </p:sp>
    </p:spTree>
    <p:extLst>
      <p:ext uri="{BB962C8B-B14F-4D97-AF65-F5344CB8AC3E}">
        <p14:creationId xmlns:p14="http://schemas.microsoft.com/office/powerpoint/2010/main" val="14245799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DD23E-3908-5C48-BACC-6E18ECF9F18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D0EF34-F858-3949-B2C3-85D51A17523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96B9EF-8F78-F444-822C-06581C426811}"/>
              </a:ext>
            </a:extLst>
          </p:cNvPr>
          <p:cNvSpPr>
            <a:spLocks noGrp="1"/>
          </p:cNvSpPr>
          <p:nvPr>
            <p:ph type="dt" sz="half" idx="10"/>
          </p:nvPr>
        </p:nvSpPr>
        <p:spPr/>
        <p:txBody>
          <a:bodyPr/>
          <a:lstStyle/>
          <a:p>
            <a:fld id="{F34F7C08-904D-9544-95FC-16F9B9D6E11D}" type="datetimeFigureOut">
              <a:rPr lang="en-US" smtClean="0"/>
              <a:t>3/27/2018</a:t>
            </a:fld>
            <a:endParaRPr lang="en-US"/>
          </a:p>
        </p:txBody>
      </p:sp>
      <p:sp>
        <p:nvSpPr>
          <p:cNvPr id="5" name="Footer Placeholder 4">
            <a:extLst>
              <a:ext uri="{FF2B5EF4-FFF2-40B4-BE49-F238E27FC236}">
                <a16:creationId xmlns:a16="http://schemas.microsoft.com/office/drawing/2014/main" id="{E1929F41-4B66-1F47-A496-362BD50C16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715711-85C2-FB49-AE8F-3395B110EF63}"/>
              </a:ext>
            </a:extLst>
          </p:cNvPr>
          <p:cNvSpPr>
            <a:spLocks noGrp="1"/>
          </p:cNvSpPr>
          <p:nvPr>
            <p:ph type="sldNum" sz="quarter" idx="12"/>
          </p:nvPr>
        </p:nvSpPr>
        <p:spPr/>
        <p:txBody>
          <a:bodyPr/>
          <a:lstStyle/>
          <a:p>
            <a:fld id="{0E244A80-D9A0-C444-B07C-7343D1647074}" type="slidenum">
              <a:rPr lang="en-US" smtClean="0"/>
              <a:t>‹#›</a:t>
            </a:fld>
            <a:endParaRPr lang="en-US"/>
          </a:p>
        </p:txBody>
      </p:sp>
    </p:spTree>
    <p:extLst>
      <p:ext uri="{BB962C8B-B14F-4D97-AF65-F5344CB8AC3E}">
        <p14:creationId xmlns:p14="http://schemas.microsoft.com/office/powerpoint/2010/main" val="23307656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BC62AE0-E889-A340-B846-DB161A973E1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BBAD2BE-6A22-BF47-BA0E-36F80C5F9E7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163DAA-38CA-244D-B4DB-EF70F4566360}"/>
              </a:ext>
            </a:extLst>
          </p:cNvPr>
          <p:cNvSpPr>
            <a:spLocks noGrp="1"/>
          </p:cNvSpPr>
          <p:nvPr>
            <p:ph type="dt" sz="half" idx="10"/>
          </p:nvPr>
        </p:nvSpPr>
        <p:spPr/>
        <p:txBody>
          <a:bodyPr/>
          <a:lstStyle/>
          <a:p>
            <a:fld id="{F34F7C08-904D-9544-95FC-16F9B9D6E11D}" type="datetimeFigureOut">
              <a:rPr lang="en-US" smtClean="0"/>
              <a:t>3/27/2018</a:t>
            </a:fld>
            <a:endParaRPr lang="en-US"/>
          </a:p>
        </p:txBody>
      </p:sp>
      <p:sp>
        <p:nvSpPr>
          <p:cNvPr id="5" name="Footer Placeholder 4">
            <a:extLst>
              <a:ext uri="{FF2B5EF4-FFF2-40B4-BE49-F238E27FC236}">
                <a16:creationId xmlns:a16="http://schemas.microsoft.com/office/drawing/2014/main" id="{140DF26B-AE38-2445-B8CC-86741A38C2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15E216-13DB-704D-978A-7B764F968469}"/>
              </a:ext>
            </a:extLst>
          </p:cNvPr>
          <p:cNvSpPr>
            <a:spLocks noGrp="1"/>
          </p:cNvSpPr>
          <p:nvPr>
            <p:ph type="sldNum" sz="quarter" idx="12"/>
          </p:nvPr>
        </p:nvSpPr>
        <p:spPr/>
        <p:txBody>
          <a:bodyPr/>
          <a:lstStyle/>
          <a:p>
            <a:fld id="{0E244A80-D9A0-C444-B07C-7343D1647074}" type="slidenum">
              <a:rPr lang="en-US" smtClean="0"/>
              <a:t>‹#›</a:t>
            </a:fld>
            <a:endParaRPr lang="en-US"/>
          </a:p>
        </p:txBody>
      </p:sp>
    </p:spTree>
    <p:extLst>
      <p:ext uri="{BB962C8B-B14F-4D97-AF65-F5344CB8AC3E}">
        <p14:creationId xmlns:p14="http://schemas.microsoft.com/office/powerpoint/2010/main" val="2683576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86E87-A723-5746-96ED-BF3C2EAC5B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6F8CA6-42F1-084F-AEAE-E69777802A9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E8F4C3-3404-4846-A62A-C15DD8480E3A}"/>
              </a:ext>
            </a:extLst>
          </p:cNvPr>
          <p:cNvSpPr>
            <a:spLocks noGrp="1"/>
          </p:cNvSpPr>
          <p:nvPr>
            <p:ph type="dt" sz="half" idx="10"/>
          </p:nvPr>
        </p:nvSpPr>
        <p:spPr/>
        <p:txBody>
          <a:bodyPr/>
          <a:lstStyle/>
          <a:p>
            <a:fld id="{F34F7C08-904D-9544-95FC-16F9B9D6E11D}" type="datetimeFigureOut">
              <a:rPr lang="en-US" smtClean="0"/>
              <a:t>3/27/2018</a:t>
            </a:fld>
            <a:endParaRPr lang="en-US"/>
          </a:p>
        </p:txBody>
      </p:sp>
      <p:sp>
        <p:nvSpPr>
          <p:cNvPr id="5" name="Footer Placeholder 4">
            <a:extLst>
              <a:ext uri="{FF2B5EF4-FFF2-40B4-BE49-F238E27FC236}">
                <a16:creationId xmlns:a16="http://schemas.microsoft.com/office/drawing/2014/main" id="{25EFC1E8-6953-1345-8C09-ECE981958C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BAB541-06A9-E54D-AAA9-948FE534D74B}"/>
              </a:ext>
            </a:extLst>
          </p:cNvPr>
          <p:cNvSpPr>
            <a:spLocks noGrp="1"/>
          </p:cNvSpPr>
          <p:nvPr>
            <p:ph type="sldNum" sz="quarter" idx="12"/>
          </p:nvPr>
        </p:nvSpPr>
        <p:spPr/>
        <p:txBody>
          <a:bodyPr/>
          <a:lstStyle/>
          <a:p>
            <a:fld id="{0E244A80-D9A0-C444-B07C-7343D1647074}" type="slidenum">
              <a:rPr lang="en-US" smtClean="0"/>
              <a:t>‹#›</a:t>
            </a:fld>
            <a:endParaRPr lang="en-US"/>
          </a:p>
        </p:txBody>
      </p:sp>
    </p:spTree>
    <p:extLst>
      <p:ext uri="{BB962C8B-B14F-4D97-AF65-F5344CB8AC3E}">
        <p14:creationId xmlns:p14="http://schemas.microsoft.com/office/powerpoint/2010/main" val="7431162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0C507-32E6-CD41-905A-B075AC0793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70DF914-B937-AA4C-BF69-D9701102A0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5C17843-5D97-A541-8C67-7F974BDBA0A5}"/>
              </a:ext>
            </a:extLst>
          </p:cNvPr>
          <p:cNvSpPr>
            <a:spLocks noGrp="1"/>
          </p:cNvSpPr>
          <p:nvPr>
            <p:ph type="dt" sz="half" idx="10"/>
          </p:nvPr>
        </p:nvSpPr>
        <p:spPr/>
        <p:txBody>
          <a:bodyPr/>
          <a:lstStyle/>
          <a:p>
            <a:fld id="{F34F7C08-904D-9544-95FC-16F9B9D6E11D}" type="datetimeFigureOut">
              <a:rPr lang="en-US" smtClean="0"/>
              <a:t>3/27/2018</a:t>
            </a:fld>
            <a:endParaRPr lang="en-US"/>
          </a:p>
        </p:txBody>
      </p:sp>
      <p:sp>
        <p:nvSpPr>
          <p:cNvPr id="5" name="Footer Placeholder 4">
            <a:extLst>
              <a:ext uri="{FF2B5EF4-FFF2-40B4-BE49-F238E27FC236}">
                <a16:creationId xmlns:a16="http://schemas.microsoft.com/office/drawing/2014/main" id="{02DD0AE9-0922-4D41-B9EF-E7A91EFC54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CCE9AF-C5B1-FA4E-8E99-20B25C52E02C}"/>
              </a:ext>
            </a:extLst>
          </p:cNvPr>
          <p:cNvSpPr>
            <a:spLocks noGrp="1"/>
          </p:cNvSpPr>
          <p:nvPr>
            <p:ph type="sldNum" sz="quarter" idx="12"/>
          </p:nvPr>
        </p:nvSpPr>
        <p:spPr/>
        <p:txBody>
          <a:bodyPr/>
          <a:lstStyle/>
          <a:p>
            <a:fld id="{0E244A80-D9A0-C444-B07C-7343D1647074}" type="slidenum">
              <a:rPr lang="en-US" smtClean="0"/>
              <a:t>‹#›</a:t>
            </a:fld>
            <a:endParaRPr lang="en-US"/>
          </a:p>
        </p:txBody>
      </p:sp>
    </p:spTree>
    <p:extLst>
      <p:ext uri="{BB962C8B-B14F-4D97-AF65-F5344CB8AC3E}">
        <p14:creationId xmlns:p14="http://schemas.microsoft.com/office/powerpoint/2010/main" val="24380219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A9AE5-ABB2-674B-9456-78D29EE1C6B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143AD27-0884-2748-B1BE-4816A205822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29968EA-4DAF-FE4B-B94D-C60CE5F31B4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45C3C08-3A93-1545-A366-9D193B4B6C39}"/>
              </a:ext>
            </a:extLst>
          </p:cNvPr>
          <p:cNvSpPr>
            <a:spLocks noGrp="1"/>
          </p:cNvSpPr>
          <p:nvPr>
            <p:ph type="dt" sz="half" idx="10"/>
          </p:nvPr>
        </p:nvSpPr>
        <p:spPr/>
        <p:txBody>
          <a:bodyPr/>
          <a:lstStyle/>
          <a:p>
            <a:fld id="{F34F7C08-904D-9544-95FC-16F9B9D6E11D}" type="datetimeFigureOut">
              <a:rPr lang="en-US" smtClean="0"/>
              <a:t>3/27/2018</a:t>
            </a:fld>
            <a:endParaRPr lang="en-US"/>
          </a:p>
        </p:txBody>
      </p:sp>
      <p:sp>
        <p:nvSpPr>
          <p:cNvPr id="6" name="Footer Placeholder 5">
            <a:extLst>
              <a:ext uri="{FF2B5EF4-FFF2-40B4-BE49-F238E27FC236}">
                <a16:creationId xmlns:a16="http://schemas.microsoft.com/office/drawing/2014/main" id="{F1433DE5-2342-7945-A597-A9A530DF45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39D9F0-4485-CD48-9E1C-C8033F4B515C}"/>
              </a:ext>
            </a:extLst>
          </p:cNvPr>
          <p:cNvSpPr>
            <a:spLocks noGrp="1"/>
          </p:cNvSpPr>
          <p:nvPr>
            <p:ph type="sldNum" sz="quarter" idx="12"/>
          </p:nvPr>
        </p:nvSpPr>
        <p:spPr/>
        <p:txBody>
          <a:bodyPr/>
          <a:lstStyle/>
          <a:p>
            <a:fld id="{0E244A80-D9A0-C444-B07C-7343D1647074}" type="slidenum">
              <a:rPr lang="en-US" smtClean="0"/>
              <a:t>‹#›</a:t>
            </a:fld>
            <a:endParaRPr lang="en-US"/>
          </a:p>
        </p:txBody>
      </p:sp>
    </p:spTree>
    <p:extLst>
      <p:ext uri="{BB962C8B-B14F-4D97-AF65-F5344CB8AC3E}">
        <p14:creationId xmlns:p14="http://schemas.microsoft.com/office/powerpoint/2010/main" val="3023346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28E4C-4A91-9F41-8468-C8C8DCFE44C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F2C5001-AA8E-D342-A8E8-7D0E9EFBC13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F4ABFF7-5950-B74C-8063-09EC7908562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9CD5FC3-F41D-E448-97F1-53EDB97138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A082FDF-7AE5-0443-A9F6-214116000AA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7B5EAEB-B8EA-EE48-B291-D9A79CCC6148}"/>
              </a:ext>
            </a:extLst>
          </p:cNvPr>
          <p:cNvSpPr>
            <a:spLocks noGrp="1"/>
          </p:cNvSpPr>
          <p:nvPr>
            <p:ph type="dt" sz="half" idx="10"/>
          </p:nvPr>
        </p:nvSpPr>
        <p:spPr/>
        <p:txBody>
          <a:bodyPr/>
          <a:lstStyle/>
          <a:p>
            <a:fld id="{F34F7C08-904D-9544-95FC-16F9B9D6E11D}" type="datetimeFigureOut">
              <a:rPr lang="en-US" smtClean="0"/>
              <a:t>3/27/2018</a:t>
            </a:fld>
            <a:endParaRPr lang="en-US"/>
          </a:p>
        </p:txBody>
      </p:sp>
      <p:sp>
        <p:nvSpPr>
          <p:cNvPr id="8" name="Footer Placeholder 7">
            <a:extLst>
              <a:ext uri="{FF2B5EF4-FFF2-40B4-BE49-F238E27FC236}">
                <a16:creationId xmlns:a16="http://schemas.microsoft.com/office/drawing/2014/main" id="{044DA038-6BC0-2743-AA15-38B7A1C4F46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2475178-87D6-8249-A0E1-D1E662B83588}"/>
              </a:ext>
            </a:extLst>
          </p:cNvPr>
          <p:cNvSpPr>
            <a:spLocks noGrp="1"/>
          </p:cNvSpPr>
          <p:nvPr>
            <p:ph type="sldNum" sz="quarter" idx="12"/>
          </p:nvPr>
        </p:nvSpPr>
        <p:spPr/>
        <p:txBody>
          <a:bodyPr/>
          <a:lstStyle/>
          <a:p>
            <a:fld id="{0E244A80-D9A0-C444-B07C-7343D1647074}" type="slidenum">
              <a:rPr lang="en-US" smtClean="0"/>
              <a:t>‹#›</a:t>
            </a:fld>
            <a:endParaRPr lang="en-US"/>
          </a:p>
        </p:txBody>
      </p:sp>
    </p:spTree>
    <p:extLst>
      <p:ext uri="{BB962C8B-B14F-4D97-AF65-F5344CB8AC3E}">
        <p14:creationId xmlns:p14="http://schemas.microsoft.com/office/powerpoint/2010/main" val="34346094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31C1D-FF1B-2740-A49A-09E6701D135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DD40E83-8960-CE40-A864-5AD4C5BA24A7}"/>
              </a:ext>
            </a:extLst>
          </p:cNvPr>
          <p:cNvSpPr>
            <a:spLocks noGrp="1"/>
          </p:cNvSpPr>
          <p:nvPr>
            <p:ph type="dt" sz="half" idx="10"/>
          </p:nvPr>
        </p:nvSpPr>
        <p:spPr/>
        <p:txBody>
          <a:bodyPr/>
          <a:lstStyle/>
          <a:p>
            <a:fld id="{F34F7C08-904D-9544-95FC-16F9B9D6E11D}" type="datetimeFigureOut">
              <a:rPr lang="en-US" smtClean="0"/>
              <a:t>3/27/2018</a:t>
            </a:fld>
            <a:endParaRPr lang="en-US"/>
          </a:p>
        </p:txBody>
      </p:sp>
      <p:sp>
        <p:nvSpPr>
          <p:cNvPr id="4" name="Footer Placeholder 3">
            <a:extLst>
              <a:ext uri="{FF2B5EF4-FFF2-40B4-BE49-F238E27FC236}">
                <a16:creationId xmlns:a16="http://schemas.microsoft.com/office/drawing/2014/main" id="{7ACE19A4-93AF-614B-95C3-07AC26C99D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C485730-6440-904E-A185-B555B5B78D4A}"/>
              </a:ext>
            </a:extLst>
          </p:cNvPr>
          <p:cNvSpPr>
            <a:spLocks noGrp="1"/>
          </p:cNvSpPr>
          <p:nvPr>
            <p:ph type="sldNum" sz="quarter" idx="12"/>
          </p:nvPr>
        </p:nvSpPr>
        <p:spPr/>
        <p:txBody>
          <a:bodyPr/>
          <a:lstStyle/>
          <a:p>
            <a:fld id="{0E244A80-D9A0-C444-B07C-7343D1647074}" type="slidenum">
              <a:rPr lang="en-US" smtClean="0"/>
              <a:t>‹#›</a:t>
            </a:fld>
            <a:endParaRPr lang="en-US"/>
          </a:p>
        </p:txBody>
      </p:sp>
    </p:spTree>
    <p:extLst>
      <p:ext uri="{BB962C8B-B14F-4D97-AF65-F5344CB8AC3E}">
        <p14:creationId xmlns:p14="http://schemas.microsoft.com/office/powerpoint/2010/main" val="699850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EFD160-3B84-B245-8EAE-50734ECF9B4C}"/>
              </a:ext>
            </a:extLst>
          </p:cNvPr>
          <p:cNvSpPr>
            <a:spLocks noGrp="1"/>
          </p:cNvSpPr>
          <p:nvPr>
            <p:ph type="dt" sz="half" idx="10"/>
          </p:nvPr>
        </p:nvSpPr>
        <p:spPr/>
        <p:txBody>
          <a:bodyPr/>
          <a:lstStyle/>
          <a:p>
            <a:fld id="{F34F7C08-904D-9544-95FC-16F9B9D6E11D}" type="datetimeFigureOut">
              <a:rPr lang="en-US" smtClean="0"/>
              <a:t>3/27/2018</a:t>
            </a:fld>
            <a:endParaRPr lang="en-US"/>
          </a:p>
        </p:txBody>
      </p:sp>
      <p:sp>
        <p:nvSpPr>
          <p:cNvPr id="3" name="Footer Placeholder 2">
            <a:extLst>
              <a:ext uri="{FF2B5EF4-FFF2-40B4-BE49-F238E27FC236}">
                <a16:creationId xmlns:a16="http://schemas.microsoft.com/office/drawing/2014/main" id="{35381490-8313-734C-B0B9-A7E828C46ED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497C8B9-FB54-5748-A59B-80A968DAF43D}"/>
              </a:ext>
            </a:extLst>
          </p:cNvPr>
          <p:cNvSpPr>
            <a:spLocks noGrp="1"/>
          </p:cNvSpPr>
          <p:nvPr>
            <p:ph type="sldNum" sz="quarter" idx="12"/>
          </p:nvPr>
        </p:nvSpPr>
        <p:spPr/>
        <p:txBody>
          <a:bodyPr/>
          <a:lstStyle/>
          <a:p>
            <a:fld id="{0E244A80-D9A0-C444-B07C-7343D1647074}" type="slidenum">
              <a:rPr lang="en-US" smtClean="0"/>
              <a:t>‹#›</a:t>
            </a:fld>
            <a:endParaRPr lang="en-US"/>
          </a:p>
        </p:txBody>
      </p:sp>
    </p:spTree>
    <p:extLst>
      <p:ext uri="{BB962C8B-B14F-4D97-AF65-F5344CB8AC3E}">
        <p14:creationId xmlns:p14="http://schemas.microsoft.com/office/powerpoint/2010/main" val="18730487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A220F-8624-F644-B24D-4ED2F6DECE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FA8F4D7-48A3-604D-B11A-CF32EEF4888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8F27BD6-65F2-2A45-9FE6-D351509975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0F0A6A6-2965-5E4B-AEE4-9657B8B8B772}"/>
              </a:ext>
            </a:extLst>
          </p:cNvPr>
          <p:cNvSpPr>
            <a:spLocks noGrp="1"/>
          </p:cNvSpPr>
          <p:nvPr>
            <p:ph type="dt" sz="half" idx="10"/>
          </p:nvPr>
        </p:nvSpPr>
        <p:spPr/>
        <p:txBody>
          <a:bodyPr/>
          <a:lstStyle/>
          <a:p>
            <a:fld id="{F34F7C08-904D-9544-95FC-16F9B9D6E11D}" type="datetimeFigureOut">
              <a:rPr lang="en-US" smtClean="0"/>
              <a:t>3/27/2018</a:t>
            </a:fld>
            <a:endParaRPr lang="en-US"/>
          </a:p>
        </p:txBody>
      </p:sp>
      <p:sp>
        <p:nvSpPr>
          <p:cNvPr id="6" name="Footer Placeholder 5">
            <a:extLst>
              <a:ext uri="{FF2B5EF4-FFF2-40B4-BE49-F238E27FC236}">
                <a16:creationId xmlns:a16="http://schemas.microsoft.com/office/drawing/2014/main" id="{21BFDA25-EADD-0846-AA0D-9C004D0DF7F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D4F304-63C2-664E-A887-BD85B2A23328}"/>
              </a:ext>
            </a:extLst>
          </p:cNvPr>
          <p:cNvSpPr>
            <a:spLocks noGrp="1"/>
          </p:cNvSpPr>
          <p:nvPr>
            <p:ph type="sldNum" sz="quarter" idx="12"/>
          </p:nvPr>
        </p:nvSpPr>
        <p:spPr/>
        <p:txBody>
          <a:bodyPr/>
          <a:lstStyle/>
          <a:p>
            <a:fld id="{0E244A80-D9A0-C444-B07C-7343D1647074}" type="slidenum">
              <a:rPr lang="en-US" smtClean="0"/>
              <a:t>‹#›</a:t>
            </a:fld>
            <a:endParaRPr lang="en-US"/>
          </a:p>
        </p:txBody>
      </p:sp>
    </p:spTree>
    <p:extLst>
      <p:ext uri="{BB962C8B-B14F-4D97-AF65-F5344CB8AC3E}">
        <p14:creationId xmlns:p14="http://schemas.microsoft.com/office/powerpoint/2010/main" val="41016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5D4C7B-8EDC-F34B-8894-535D58924D3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AD62750-D9A0-ED47-815D-615DE4A256D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8EC2320-729E-E642-B7E8-BC35981909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E52CCA4-E62C-0245-AD55-68FF382ABB18}"/>
              </a:ext>
            </a:extLst>
          </p:cNvPr>
          <p:cNvSpPr>
            <a:spLocks noGrp="1"/>
          </p:cNvSpPr>
          <p:nvPr>
            <p:ph type="dt" sz="half" idx="10"/>
          </p:nvPr>
        </p:nvSpPr>
        <p:spPr/>
        <p:txBody>
          <a:bodyPr/>
          <a:lstStyle/>
          <a:p>
            <a:fld id="{F34F7C08-904D-9544-95FC-16F9B9D6E11D}" type="datetimeFigureOut">
              <a:rPr lang="en-US" smtClean="0"/>
              <a:t>3/27/2018</a:t>
            </a:fld>
            <a:endParaRPr lang="en-US"/>
          </a:p>
        </p:txBody>
      </p:sp>
      <p:sp>
        <p:nvSpPr>
          <p:cNvPr id="6" name="Footer Placeholder 5">
            <a:extLst>
              <a:ext uri="{FF2B5EF4-FFF2-40B4-BE49-F238E27FC236}">
                <a16:creationId xmlns:a16="http://schemas.microsoft.com/office/drawing/2014/main" id="{6B4AC7BE-DCE9-7048-81E1-D96B572047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911468A-1BB6-7446-B61F-D99216F6D21D}"/>
              </a:ext>
            </a:extLst>
          </p:cNvPr>
          <p:cNvSpPr>
            <a:spLocks noGrp="1"/>
          </p:cNvSpPr>
          <p:nvPr>
            <p:ph type="sldNum" sz="quarter" idx="12"/>
          </p:nvPr>
        </p:nvSpPr>
        <p:spPr/>
        <p:txBody>
          <a:bodyPr/>
          <a:lstStyle/>
          <a:p>
            <a:fld id="{0E244A80-D9A0-C444-B07C-7343D1647074}" type="slidenum">
              <a:rPr lang="en-US" smtClean="0"/>
              <a:t>‹#›</a:t>
            </a:fld>
            <a:endParaRPr lang="en-US"/>
          </a:p>
        </p:txBody>
      </p:sp>
    </p:spTree>
    <p:extLst>
      <p:ext uri="{BB962C8B-B14F-4D97-AF65-F5344CB8AC3E}">
        <p14:creationId xmlns:p14="http://schemas.microsoft.com/office/powerpoint/2010/main" val="9451929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E87661-B645-D540-8E62-9B252851B85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866473C-D782-8F45-B901-AB70579810D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6F1DD7-BED0-0145-B217-E82FABB258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4F7C08-904D-9544-95FC-16F9B9D6E11D}" type="datetimeFigureOut">
              <a:rPr lang="en-US" smtClean="0"/>
              <a:t>3/27/2018</a:t>
            </a:fld>
            <a:endParaRPr lang="en-US"/>
          </a:p>
        </p:txBody>
      </p:sp>
      <p:sp>
        <p:nvSpPr>
          <p:cNvPr id="5" name="Footer Placeholder 4">
            <a:extLst>
              <a:ext uri="{FF2B5EF4-FFF2-40B4-BE49-F238E27FC236}">
                <a16:creationId xmlns:a16="http://schemas.microsoft.com/office/drawing/2014/main" id="{5A97F714-D14F-A944-8456-E6D33D0F1C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D27281C-9CDB-3C49-9CA0-CAB6C708AA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244A80-D9A0-C444-B07C-7343D1647074}" type="slidenum">
              <a:rPr lang="en-US" smtClean="0"/>
              <a:t>‹#›</a:t>
            </a:fld>
            <a:endParaRPr lang="en-US"/>
          </a:p>
        </p:txBody>
      </p:sp>
    </p:spTree>
    <p:extLst>
      <p:ext uri="{BB962C8B-B14F-4D97-AF65-F5344CB8AC3E}">
        <p14:creationId xmlns:p14="http://schemas.microsoft.com/office/powerpoint/2010/main" val="37865017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1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1.tiff"/><Relationship Id="rId4" Type="http://schemas.openxmlformats.org/officeDocument/2006/relationships/image" Target="../media/image10.tiff"/></Relationships>
</file>

<file path=ppt/slides/_rels/slide16.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1.tiff"/><Relationship Id="rId5" Type="http://schemas.openxmlformats.org/officeDocument/2006/relationships/image" Target="../media/image10.tiff"/><Relationship Id="rId4" Type="http://schemas.openxmlformats.org/officeDocument/2006/relationships/image" Target="../media/image13.tiff"/></Relationships>
</file>

<file path=ppt/slides/_rels/slide17.xml.rels><?xml version="1.0" encoding="UTF-8" standalone="yes"?>
<Relationships xmlns="http://schemas.openxmlformats.org/package/2006/relationships"><Relationship Id="rId3" Type="http://schemas.openxmlformats.org/officeDocument/2006/relationships/image" Target="../media/image13.tiff"/><Relationship Id="rId7" Type="http://schemas.openxmlformats.org/officeDocument/2006/relationships/image" Target="../media/image11.tiff"/><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5.tiff"/><Relationship Id="rId5" Type="http://schemas.openxmlformats.org/officeDocument/2006/relationships/image" Target="../media/image14.tiff"/><Relationship Id="rId4" Type="http://schemas.openxmlformats.org/officeDocument/2006/relationships/image" Target="../media/image10.tiff"/></Relationships>
</file>

<file path=ppt/slides/_rels/slide18.xml.rels><?xml version="1.0" encoding="UTF-8" standalone="yes"?>
<Relationships xmlns="http://schemas.openxmlformats.org/package/2006/relationships"><Relationship Id="rId3" Type="http://schemas.openxmlformats.org/officeDocument/2006/relationships/hyperlink" Target="https://www.grc.com/sn/sn-355.htm"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hyperlink" Target="http://www.enclaveforensics.com/Blog/files/dbe04629c14a2d07495a38bbf2fc98d9-5.html"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2.tiff"/></Relationships>
</file>

<file path=ppt/slides/_rels/slide33.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4.tif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7.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9.gi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0.gi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hyperlink" Target="http://www.instructables.com/id/How-to-Spoof-Your-MAC-Address/" TargetMode="External"/><Relationship Id="rId2" Type="http://schemas.openxmlformats.org/officeDocument/2006/relationships/notesSlide" Target="../notesSlides/notesSlide39.xml"/><Relationship Id="rId1" Type="http://schemas.openxmlformats.org/officeDocument/2006/relationships/slideLayout" Target="../slideLayouts/slideLayout2.xml"/><Relationship Id="rId5" Type="http://schemas.openxmlformats.org/officeDocument/2006/relationships/image" Target="../media/image33.jpeg"/><Relationship Id="rId4" Type="http://schemas.openxmlformats.org/officeDocument/2006/relationships/image" Target="../media/image32.png"/></Relationships>
</file>

<file path=ppt/slides/_rels/slide49.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hyperlink" Target="https://www.first.org/cvss/examples" TargetMode="Externa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hyperlink" Target="https://youtu.be/Oh4WURZoR98"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38.tiff"/><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9.tiff"/><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40.tif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hyperlink" Target="https://www.grc.com/sn/sn-653-notes.pdf" TargetMode="External"/><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42.tiff"/><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43.tiff"/><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44.tiff"/><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45.tiff"/><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46.tiff"/><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47.tiff"/><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48.tiff"/><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49.tiff"/><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50.tiff"/><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51.tiff"/><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DFB79-3043-7649-8433-B9F7E92AC1A4}"/>
              </a:ext>
            </a:extLst>
          </p:cNvPr>
          <p:cNvSpPr>
            <a:spLocks noGrp="1"/>
          </p:cNvSpPr>
          <p:nvPr>
            <p:ph type="ctrTitle"/>
          </p:nvPr>
        </p:nvSpPr>
        <p:spPr/>
        <p:txBody>
          <a:bodyPr/>
          <a:lstStyle/>
          <a:p>
            <a:r>
              <a:rPr lang="en-US" dirty="0"/>
              <a:t>Computer Network Security</a:t>
            </a:r>
          </a:p>
        </p:txBody>
      </p:sp>
      <p:sp>
        <p:nvSpPr>
          <p:cNvPr id="3" name="Subtitle 2">
            <a:extLst>
              <a:ext uri="{FF2B5EF4-FFF2-40B4-BE49-F238E27FC236}">
                <a16:creationId xmlns:a16="http://schemas.microsoft.com/office/drawing/2014/main" id="{4E883F4A-AA99-1E41-916C-1C16B3F5FA5D}"/>
              </a:ext>
            </a:extLst>
          </p:cNvPr>
          <p:cNvSpPr>
            <a:spLocks noGrp="1"/>
          </p:cNvSpPr>
          <p:nvPr>
            <p:ph type="subTitle" idx="1"/>
          </p:nvPr>
        </p:nvSpPr>
        <p:spPr/>
        <p:txBody>
          <a:bodyPr/>
          <a:lstStyle/>
          <a:p>
            <a:r>
              <a:rPr lang="en-US" dirty="0"/>
              <a:t>Ch. 6</a:t>
            </a:r>
          </a:p>
        </p:txBody>
      </p:sp>
    </p:spTree>
    <p:extLst>
      <p:ext uri="{BB962C8B-B14F-4D97-AF65-F5344CB8AC3E}">
        <p14:creationId xmlns:p14="http://schemas.microsoft.com/office/powerpoint/2010/main" val="3716025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51E2AFD-5329-2249-9F96-779666B98D0E}"/>
              </a:ext>
            </a:extLst>
          </p:cNvPr>
          <p:cNvSpPr>
            <a:spLocks noGrp="1"/>
          </p:cNvSpPr>
          <p:nvPr>
            <p:ph type="title"/>
          </p:nvPr>
        </p:nvSpPr>
        <p:spPr/>
        <p:txBody>
          <a:bodyPr/>
          <a:lstStyle/>
          <a:p>
            <a:r>
              <a:rPr lang="en-US" dirty="0"/>
              <a:t>Side channel</a:t>
            </a:r>
          </a:p>
        </p:txBody>
      </p:sp>
      <p:sp>
        <p:nvSpPr>
          <p:cNvPr id="6" name="Content Placeholder 5">
            <a:extLst>
              <a:ext uri="{FF2B5EF4-FFF2-40B4-BE49-F238E27FC236}">
                <a16:creationId xmlns:a16="http://schemas.microsoft.com/office/drawing/2014/main" id="{1E828AD7-6D65-4C40-855C-80736AA8CE01}"/>
              </a:ext>
            </a:extLst>
          </p:cNvPr>
          <p:cNvSpPr>
            <a:spLocks noGrp="1"/>
          </p:cNvSpPr>
          <p:nvPr>
            <p:ph idx="1"/>
          </p:nvPr>
        </p:nvSpPr>
        <p:spPr/>
        <p:txBody>
          <a:bodyPr/>
          <a:lstStyle/>
          <a:p>
            <a:r>
              <a:rPr lang="en-US" dirty="0"/>
              <a:t>Radiation</a:t>
            </a:r>
          </a:p>
          <a:p>
            <a:r>
              <a:rPr lang="en-US" dirty="0"/>
              <a:t>Cable Splicing</a:t>
            </a:r>
          </a:p>
          <a:p>
            <a:endParaRPr lang="en-US" dirty="0"/>
          </a:p>
        </p:txBody>
      </p:sp>
      <p:pic>
        <p:nvPicPr>
          <p:cNvPr id="8" name="Picture 7">
            <a:extLst>
              <a:ext uri="{FF2B5EF4-FFF2-40B4-BE49-F238E27FC236}">
                <a16:creationId xmlns:a16="http://schemas.microsoft.com/office/drawing/2014/main" id="{DF33BFCC-EDFA-3545-8B63-2773DD7BFD74}"/>
              </a:ext>
            </a:extLst>
          </p:cNvPr>
          <p:cNvPicPr>
            <a:picLocks noChangeAspect="1"/>
          </p:cNvPicPr>
          <p:nvPr/>
        </p:nvPicPr>
        <p:blipFill>
          <a:blip r:embed="rId3"/>
          <a:stretch>
            <a:fillRect/>
          </a:stretch>
        </p:blipFill>
        <p:spPr>
          <a:xfrm>
            <a:off x="6568751" y="3038005"/>
            <a:ext cx="5093327" cy="3819995"/>
          </a:xfrm>
          <a:prstGeom prst="rect">
            <a:avLst/>
          </a:prstGeom>
        </p:spPr>
      </p:pic>
      <p:pic>
        <p:nvPicPr>
          <p:cNvPr id="9" name="Picture 8">
            <a:extLst>
              <a:ext uri="{FF2B5EF4-FFF2-40B4-BE49-F238E27FC236}">
                <a16:creationId xmlns:a16="http://schemas.microsoft.com/office/drawing/2014/main" id="{5E2A7BF6-E8B2-9341-AA45-AEA96DFBA444}"/>
              </a:ext>
            </a:extLst>
          </p:cNvPr>
          <p:cNvPicPr>
            <a:picLocks noChangeAspect="1"/>
          </p:cNvPicPr>
          <p:nvPr/>
        </p:nvPicPr>
        <p:blipFill>
          <a:blip r:embed="rId4"/>
          <a:stretch>
            <a:fillRect/>
          </a:stretch>
        </p:blipFill>
        <p:spPr>
          <a:xfrm>
            <a:off x="1146478" y="3295650"/>
            <a:ext cx="4295471" cy="3562350"/>
          </a:xfrm>
          <a:prstGeom prst="rect">
            <a:avLst/>
          </a:prstGeom>
        </p:spPr>
      </p:pic>
    </p:spTree>
    <p:extLst>
      <p:ext uri="{BB962C8B-B14F-4D97-AF65-F5344CB8AC3E}">
        <p14:creationId xmlns:p14="http://schemas.microsoft.com/office/powerpoint/2010/main" val="9116091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AB4E1-664A-9546-A38A-A2668833AABC}"/>
              </a:ext>
            </a:extLst>
          </p:cNvPr>
          <p:cNvSpPr>
            <a:spLocks noGrp="1"/>
          </p:cNvSpPr>
          <p:nvPr>
            <p:ph type="title"/>
          </p:nvPr>
        </p:nvSpPr>
        <p:spPr/>
        <p:txBody>
          <a:bodyPr/>
          <a:lstStyle/>
          <a:p>
            <a:r>
              <a:rPr lang="en-US" dirty="0"/>
              <a:t>Optical Fiber</a:t>
            </a:r>
          </a:p>
        </p:txBody>
      </p:sp>
      <p:pic>
        <p:nvPicPr>
          <p:cNvPr id="4" name="Content Placeholder 3">
            <a:extLst>
              <a:ext uri="{FF2B5EF4-FFF2-40B4-BE49-F238E27FC236}">
                <a16:creationId xmlns:a16="http://schemas.microsoft.com/office/drawing/2014/main" id="{9EFEE914-54DC-1448-B9EE-25681B2F1E28}"/>
              </a:ext>
            </a:extLst>
          </p:cNvPr>
          <p:cNvPicPr>
            <a:picLocks noGrp="1" noChangeAspect="1"/>
          </p:cNvPicPr>
          <p:nvPr>
            <p:ph idx="1"/>
          </p:nvPr>
        </p:nvPicPr>
        <p:blipFill>
          <a:blip r:embed="rId3"/>
          <a:stretch>
            <a:fillRect/>
          </a:stretch>
        </p:blipFill>
        <p:spPr>
          <a:xfrm>
            <a:off x="1230284" y="1811722"/>
            <a:ext cx="9274316" cy="4173442"/>
          </a:xfrm>
          <a:prstGeom prst="rect">
            <a:avLst/>
          </a:prstGeom>
        </p:spPr>
      </p:pic>
    </p:spTree>
    <p:extLst>
      <p:ext uri="{BB962C8B-B14F-4D97-AF65-F5344CB8AC3E}">
        <p14:creationId xmlns:p14="http://schemas.microsoft.com/office/powerpoint/2010/main" val="42429254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9C9E43-ECCA-044D-B825-1F6B3D908AC8}"/>
              </a:ext>
            </a:extLst>
          </p:cNvPr>
          <p:cNvSpPr>
            <a:spLocks noGrp="1"/>
          </p:cNvSpPr>
          <p:nvPr>
            <p:ph type="title"/>
          </p:nvPr>
        </p:nvSpPr>
        <p:spPr/>
        <p:txBody>
          <a:bodyPr/>
          <a:lstStyle/>
          <a:p>
            <a:r>
              <a:rPr lang="en-US" dirty="0"/>
              <a:t>Microwave</a:t>
            </a:r>
          </a:p>
        </p:txBody>
      </p:sp>
      <p:pic>
        <p:nvPicPr>
          <p:cNvPr id="4" name="Content Placeholder 3">
            <a:extLst>
              <a:ext uri="{FF2B5EF4-FFF2-40B4-BE49-F238E27FC236}">
                <a16:creationId xmlns:a16="http://schemas.microsoft.com/office/drawing/2014/main" id="{19B39090-1D0B-CE49-B092-1C2DA7557CD4}"/>
              </a:ext>
            </a:extLst>
          </p:cNvPr>
          <p:cNvPicPr>
            <a:picLocks noGrp="1" noChangeAspect="1"/>
          </p:cNvPicPr>
          <p:nvPr>
            <p:ph idx="1"/>
          </p:nvPr>
        </p:nvPicPr>
        <p:blipFill>
          <a:blip r:embed="rId3"/>
          <a:stretch>
            <a:fillRect/>
          </a:stretch>
        </p:blipFill>
        <p:spPr>
          <a:xfrm>
            <a:off x="2093843" y="1271425"/>
            <a:ext cx="7604861" cy="4175218"/>
          </a:xfrm>
          <a:prstGeom prst="rect">
            <a:avLst/>
          </a:prstGeom>
        </p:spPr>
      </p:pic>
      <p:sp>
        <p:nvSpPr>
          <p:cNvPr id="5" name="Rectangle 4">
            <a:extLst>
              <a:ext uri="{FF2B5EF4-FFF2-40B4-BE49-F238E27FC236}">
                <a16:creationId xmlns:a16="http://schemas.microsoft.com/office/drawing/2014/main" id="{F6B25D01-B4FD-6141-A45E-9B169847727C}"/>
              </a:ext>
            </a:extLst>
          </p:cNvPr>
          <p:cNvSpPr/>
          <p:nvPr/>
        </p:nvSpPr>
        <p:spPr>
          <a:xfrm>
            <a:off x="3048000" y="5850235"/>
            <a:ext cx="6096000" cy="923330"/>
          </a:xfrm>
          <a:prstGeom prst="rect">
            <a:avLst/>
          </a:prstGeom>
        </p:spPr>
        <p:txBody>
          <a:bodyPr>
            <a:spAutoFit/>
          </a:bodyPr>
          <a:lstStyle/>
          <a:p>
            <a:r>
              <a:rPr lang="en-US" dirty="0"/>
              <a:t>https://</a:t>
            </a:r>
            <a:r>
              <a:rPr lang="en-US" dirty="0" err="1"/>
              <a:t>www.daenotes.com</a:t>
            </a:r>
            <a:r>
              <a:rPr lang="en-US" dirty="0"/>
              <a:t>/sites/default/files/article-images/transmission-method-in-current-communication-networks_1.PNG</a:t>
            </a:r>
          </a:p>
        </p:txBody>
      </p:sp>
    </p:spTree>
    <p:extLst>
      <p:ext uri="{BB962C8B-B14F-4D97-AF65-F5344CB8AC3E}">
        <p14:creationId xmlns:p14="http://schemas.microsoft.com/office/powerpoint/2010/main" val="24399043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5D407-E134-BE4F-9281-E26E202F08AD}"/>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D57A94B-6758-104E-91F3-F072C824C2E5}"/>
              </a:ext>
            </a:extLst>
          </p:cNvPr>
          <p:cNvSpPr>
            <a:spLocks noGrp="1"/>
          </p:cNvSpPr>
          <p:nvPr>
            <p:ph idx="1"/>
          </p:nvPr>
        </p:nvSpPr>
        <p:spPr/>
        <p:txBody>
          <a:bodyPr/>
          <a:lstStyle/>
          <a:p>
            <a:r>
              <a:rPr lang="en-US" strike="sngStrike" dirty="0"/>
              <a:t>Computer Network Threat Model</a:t>
            </a:r>
          </a:p>
          <a:p>
            <a:r>
              <a:rPr lang="en-US" dirty="0"/>
              <a:t>Protocol Insecurities</a:t>
            </a:r>
          </a:p>
          <a:p>
            <a:r>
              <a:rPr lang="en-US" dirty="0"/>
              <a:t>DDoS</a:t>
            </a:r>
          </a:p>
          <a:p>
            <a:r>
              <a:rPr lang="en-US" dirty="0"/>
              <a:t>Wireless</a:t>
            </a:r>
          </a:p>
          <a:p>
            <a:r>
              <a:rPr lang="en-US" dirty="0"/>
              <a:t>Defenses: TLS, Firewalls, IDS, IPS</a:t>
            </a:r>
          </a:p>
        </p:txBody>
      </p:sp>
    </p:spTree>
    <p:extLst>
      <p:ext uri="{BB962C8B-B14F-4D97-AF65-F5344CB8AC3E}">
        <p14:creationId xmlns:p14="http://schemas.microsoft.com/office/powerpoint/2010/main" val="6737187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Steven </a:t>
            </a:r>
            <a:r>
              <a:rPr lang="en-US" dirty="0" err="1"/>
              <a:t>Bellovin’s</a:t>
            </a:r>
            <a:r>
              <a:rPr lang="en-US" dirty="0"/>
              <a:t> Security Problems in the TCP/IP Protocol Suite (1998)</a:t>
            </a:r>
          </a:p>
        </p:txBody>
      </p:sp>
      <p:sp>
        <p:nvSpPr>
          <p:cNvPr id="3" name="Content Placeholder 2"/>
          <p:cNvSpPr>
            <a:spLocks noGrp="1"/>
          </p:cNvSpPr>
          <p:nvPr>
            <p:ph idx="1"/>
          </p:nvPr>
        </p:nvSpPr>
        <p:spPr/>
        <p:txBody>
          <a:bodyPr/>
          <a:lstStyle/>
          <a:p>
            <a:r>
              <a:rPr lang="en-US" dirty="0" err="1"/>
              <a:t>Bellovin’s</a:t>
            </a:r>
            <a:r>
              <a:rPr lang="en-US" dirty="0"/>
              <a:t> observations about security problems in IP </a:t>
            </a:r>
            <a:endParaRPr lang="en-US" dirty="0">
              <a:effectLst/>
            </a:endParaRPr>
          </a:p>
          <a:p>
            <a:r>
              <a:rPr lang="en-US" dirty="0"/>
              <a:t>Not really a study of how IP is misused (e.g., IP addresses for authentication), but rather what is inherently bad about the way in which IP is set up </a:t>
            </a:r>
            <a:endParaRPr lang="en-US" dirty="0">
              <a:effectLst/>
            </a:endParaRPr>
          </a:p>
          <a:p>
            <a:r>
              <a:rPr lang="en-US" dirty="0"/>
              <a:t>A really, really nice overview of the basic ways in which security and the IP design is at odds </a:t>
            </a:r>
            <a:endParaRPr lang="en-US" dirty="0">
              <a:effectLst/>
            </a:endParaRPr>
          </a:p>
          <a:p>
            <a:endParaRPr lang="en-US" dirty="0"/>
          </a:p>
        </p:txBody>
      </p:sp>
    </p:spTree>
    <p:extLst>
      <p:ext uri="{BB962C8B-B14F-4D97-AF65-F5344CB8AC3E}">
        <p14:creationId xmlns:p14="http://schemas.microsoft.com/office/powerpoint/2010/main" val="38107976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TCP Sequence Numbers</a:t>
            </a:r>
          </a:p>
        </p:txBody>
      </p:sp>
      <p:sp>
        <p:nvSpPr>
          <p:cNvPr id="3" name="Content Placeholder 2"/>
          <p:cNvSpPr>
            <a:spLocks noGrp="1"/>
          </p:cNvSpPr>
          <p:nvPr>
            <p:ph idx="1"/>
          </p:nvPr>
        </p:nvSpPr>
        <p:spPr/>
        <p:txBody>
          <a:bodyPr/>
          <a:lstStyle/>
          <a:p>
            <a:endParaRPr lang="en-US" dirty="0"/>
          </a:p>
          <a:p>
            <a:endParaRPr lang="en-US" dirty="0"/>
          </a:p>
          <a:p>
            <a:endParaRPr lang="en-US" dirty="0"/>
          </a:p>
          <a:p>
            <a:endParaRPr lang="en-US" dirty="0"/>
          </a:p>
          <a:p>
            <a:endParaRPr lang="en-US" dirty="0"/>
          </a:p>
          <a:p>
            <a:r>
              <a:rPr lang="en-US" dirty="0"/>
              <a:t>TCP’s “three-way handshake”:</a:t>
            </a:r>
          </a:p>
          <a:p>
            <a:pPr lvl="1"/>
            <a:r>
              <a:rPr lang="en-US" dirty="0"/>
              <a:t>each party selects Initial Sequence Number (ISN) </a:t>
            </a:r>
          </a:p>
          <a:p>
            <a:pPr lvl="1"/>
            <a:r>
              <a:rPr lang="en-US" dirty="0"/>
              <a:t>shows both parties are capable of receiving data </a:t>
            </a:r>
          </a:p>
          <a:p>
            <a:pPr lvl="1"/>
            <a:r>
              <a:rPr lang="en-US" dirty="0"/>
              <a:t>offers some protection against forgery -- </a:t>
            </a:r>
            <a:r>
              <a:rPr lang="en-US" b="1" dirty="0"/>
              <a:t>WHY? </a:t>
            </a:r>
            <a:endParaRPr lang="en-US" dirty="0">
              <a:effectLst/>
            </a:endParaRPr>
          </a:p>
          <a:p>
            <a:endParaRPr lang="en-US" dirty="0"/>
          </a:p>
        </p:txBody>
      </p:sp>
      <p:pic>
        <p:nvPicPr>
          <p:cNvPr id="4" name="Picture 3"/>
          <p:cNvPicPr>
            <a:picLocks noChangeAspect="1"/>
          </p:cNvPicPr>
          <p:nvPr/>
        </p:nvPicPr>
        <p:blipFill>
          <a:blip r:embed="rId3"/>
          <a:stretch>
            <a:fillRect/>
          </a:stretch>
        </p:blipFill>
        <p:spPr>
          <a:xfrm>
            <a:off x="3409950" y="1975506"/>
            <a:ext cx="5372100" cy="1803400"/>
          </a:xfrm>
          <a:prstGeom prst="rect">
            <a:avLst/>
          </a:prstGeom>
        </p:spPr>
      </p:pic>
      <p:pic>
        <p:nvPicPr>
          <p:cNvPr id="7" name="Picture 6"/>
          <p:cNvPicPr>
            <a:picLocks noChangeAspect="1"/>
          </p:cNvPicPr>
          <p:nvPr/>
        </p:nvPicPr>
        <p:blipFill>
          <a:blip r:embed="rId4"/>
          <a:stretch>
            <a:fillRect/>
          </a:stretch>
        </p:blipFill>
        <p:spPr>
          <a:xfrm>
            <a:off x="9256985" y="1335033"/>
            <a:ext cx="1904325" cy="2697793"/>
          </a:xfrm>
          <a:prstGeom prst="rect">
            <a:avLst/>
          </a:prstGeom>
        </p:spPr>
      </p:pic>
      <p:pic>
        <p:nvPicPr>
          <p:cNvPr id="8" name="Picture 7"/>
          <p:cNvPicPr>
            <a:picLocks noChangeAspect="1"/>
          </p:cNvPicPr>
          <p:nvPr/>
        </p:nvPicPr>
        <p:blipFill>
          <a:blip r:embed="rId5"/>
          <a:stretch>
            <a:fillRect/>
          </a:stretch>
        </p:blipFill>
        <p:spPr>
          <a:xfrm>
            <a:off x="958244" y="1549353"/>
            <a:ext cx="1816040" cy="2483473"/>
          </a:xfrm>
          <a:prstGeom prst="rect">
            <a:avLst/>
          </a:prstGeom>
        </p:spPr>
      </p:pic>
    </p:spTree>
    <p:extLst>
      <p:ext uri="{BB962C8B-B14F-4D97-AF65-F5344CB8AC3E}">
        <p14:creationId xmlns:p14="http://schemas.microsoft.com/office/powerpoint/2010/main" val="25228764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TCP SNs</a:t>
            </a:r>
          </a:p>
        </p:txBody>
      </p:sp>
      <p:pic>
        <p:nvPicPr>
          <p:cNvPr id="5" name="Picture 4"/>
          <p:cNvPicPr>
            <a:picLocks noChangeAspect="1"/>
          </p:cNvPicPr>
          <p:nvPr/>
        </p:nvPicPr>
        <p:blipFill>
          <a:blip r:embed="rId3"/>
          <a:stretch>
            <a:fillRect/>
          </a:stretch>
        </p:blipFill>
        <p:spPr>
          <a:xfrm>
            <a:off x="3866931" y="1702594"/>
            <a:ext cx="5435600" cy="4597400"/>
          </a:xfrm>
          <a:prstGeom prst="rect">
            <a:avLst/>
          </a:prstGeom>
        </p:spPr>
      </p:pic>
      <p:pic>
        <p:nvPicPr>
          <p:cNvPr id="6" name="Picture 5"/>
          <p:cNvPicPr>
            <a:picLocks noChangeAspect="1"/>
          </p:cNvPicPr>
          <p:nvPr/>
        </p:nvPicPr>
        <p:blipFill>
          <a:blip r:embed="rId4"/>
          <a:stretch>
            <a:fillRect/>
          </a:stretch>
        </p:blipFill>
        <p:spPr>
          <a:xfrm>
            <a:off x="838200" y="2115732"/>
            <a:ext cx="2412124" cy="1447274"/>
          </a:xfrm>
          <a:prstGeom prst="rect">
            <a:avLst/>
          </a:prstGeom>
        </p:spPr>
      </p:pic>
      <p:pic>
        <p:nvPicPr>
          <p:cNvPr id="7" name="Picture 6"/>
          <p:cNvPicPr>
            <a:picLocks noChangeAspect="1"/>
          </p:cNvPicPr>
          <p:nvPr/>
        </p:nvPicPr>
        <p:blipFill>
          <a:blip r:embed="rId5"/>
          <a:stretch>
            <a:fillRect/>
          </a:stretch>
        </p:blipFill>
        <p:spPr>
          <a:xfrm>
            <a:off x="9449475" y="1303501"/>
            <a:ext cx="1904325" cy="2697793"/>
          </a:xfrm>
          <a:prstGeom prst="rect">
            <a:avLst/>
          </a:prstGeom>
        </p:spPr>
      </p:pic>
      <p:cxnSp>
        <p:nvCxnSpPr>
          <p:cNvPr id="10" name="Straight Arrow Connector 9"/>
          <p:cNvCxnSpPr/>
          <p:nvPr/>
        </p:nvCxnSpPr>
        <p:spPr>
          <a:xfrm flipH="1">
            <a:off x="3719987" y="4925463"/>
            <a:ext cx="1381156" cy="67129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9" name="Picture 8"/>
          <p:cNvPicPr>
            <a:picLocks noChangeAspect="1"/>
          </p:cNvPicPr>
          <p:nvPr/>
        </p:nvPicPr>
        <p:blipFill>
          <a:blip r:embed="rId6"/>
          <a:stretch>
            <a:fillRect/>
          </a:stretch>
        </p:blipFill>
        <p:spPr>
          <a:xfrm>
            <a:off x="1136242" y="3816521"/>
            <a:ext cx="1816040" cy="2483473"/>
          </a:xfrm>
          <a:prstGeom prst="rect">
            <a:avLst/>
          </a:prstGeom>
        </p:spPr>
      </p:pic>
    </p:spTree>
    <p:extLst>
      <p:ext uri="{BB962C8B-B14F-4D97-AF65-F5344CB8AC3E}">
        <p14:creationId xmlns:p14="http://schemas.microsoft.com/office/powerpoint/2010/main" val="40460297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TCP SNs</a:t>
            </a:r>
          </a:p>
        </p:txBody>
      </p:sp>
      <p:pic>
        <p:nvPicPr>
          <p:cNvPr id="6" name="Picture 5"/>
          <p:cNvPicPr>
            <a:picLocks noChangeAspect="1"/>
          </p:cNvPicPr>
          <p:nvPr/>
        </p:nvPicPr>
        <p:blipFill>
          <a:blip r:embed="rId3"/>
          <a:stretch>
            <a:fillRect/>
          </a:stretch>
        </p:blipFill>
        <p:spPr>
          <a:xfrm>
            <a:off x="838200" y="2115732"/>
            <a:ext cx="2412124" cy="1447274"/>
          </a:xfrm>
          <a:prstGeom prst="rect">
            <a:avLst/>
          </a:prstGeom>
        </p:spPr>
      </p:pic>
      <p:pic>
        <p:nvPicPr>
          <p:cNvPr id="7" name="Picture 6"/>
          <p:cNvPicPr>
            <a:picLocks noChangeAspect="1"/>
          </p:cNvPicPr>
          <p:nvPr/>
        </p:nvPicPr>
        <p:blipFill>
          <a:blip r:embed="rId4"/>
          <a:stretch>
            <a:fillRect/>
          </a:stretch>
        </p:blipFill>
        <p:spPr>
          <a:xfrm>
            <a:off x="9449475" y="1303501"/>
            <a:ext cx="1904325" cy="2697793"/>
          </a:xfrm>
          <a:prstGeom prst="rect">
            <a:avLst/>
          </a:prstGeom>
        </p:spPr>
      </p:pic>
      <p:cxnSp>
        <p:nvCxnSpPr>
          <p:cNvPr id="10" name="Straight Arrow Connector 9"/>
          <p:cNvCxnSpPr/>
          <p:nvPr/>
        </p:nvCxnSpPr>
        <p:spPr>
          <a:xfrm flipH="1">
            <a:off x="3719987" y="4925463"/>
            <a:ext cx="1381156" cy="67129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 name="Picture 2"/>
          <p:cNvPicPr>
            <a:picLocks noChangeAspect="1"/>
          </p:cNvPicPr>
          <p:nvPr/>
        </p:nvPicPr>
        <p:blipFill>
          <a:blip r:embed="rId5"/>
          <a:stretch>
            <a:fillRect/>
          </a:stretch>
        </p:blipFill>
        <p:spPr>
          <a:xfrm>
            <a:off x="3359150" y="1398191"/>
            <a:ext cx="5473700" cy="2895600"/>
          </a:xfrm>
          <a:prstGeom prst="rect">
            <a:avLst/>
          </a:prstGeom>
        </p:spPr>
      </p:pic>
      <p:pic>
        <p:nvPicPr>
          <p:cNvPr id="4" name="Picture 3"/>
          <p:cNvPicPr>
            <a:picLocks noChangeAspect="1"/>
          </p:cNvPicPr>
          <p:nvPr/>
        </p:nvPicPr>
        <p:blipFill>
          <a:blip r:embed="rId6"/>
          <a:stretch>
            <a:fillRect/>
          </a:stretch>
        </p:blipFill>
        <p:spPr>
          <a:xfrm>
            <a:off x="3250324" y="4140037"/>
            <a:ext cx="3098800" cy="1714500"/>
          </a:xfrm>
          <a:prstGeom prst="rect">
            <a:avLst/>
          </a:prstGeom>
        </p:spPr>
      </p:pic>
      <p:pic>
        <p:nvPicPr>
          <p:cNvPr id="9" name="Picture 8"/>
          <p:cNvPicPr>
            <a:picLocks noChangeAspect="1"/>
          </p:cNvPicPr>
          <p:nvPr/>
        </p:nvPicPr>
        <p:blipFill>
          <a:blip r:embed="rId7"/>
          <a:stretch>
            <a:fillRect/>
          </a:stretch>
        </p:blipFill>
        <p:spPr>
          <a:xfrm>
            <a:off x="958244" y="4054013"/>
            <a:ext cx="1816040" cy="2483473"/>
          </a:xfrm>
          <a:prstGeom prst="rect">
            <a:avLst/>
          </a:prstGeom>
        </p:spPr>
      </p:pic>
    </p:spTree>
    <p:extLst>
      <p:ext uri="{BB962C8B-B14F-4D97-AF65-F5344CB8AC3E}">
        <p14:creationId xmlns:p14="http://schemas.microsoft.com/office/powerpoint/2010/main" val="28326243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 we fix this?</a:t>
            </a:r>
          </a:p>
        </p:txBody>
      </p:sp>
      <p:sp>
        <p:nvSpPr>
          <p:cNvPr id="3" name="Content Placeholder 2"/>
          <p:cNvSpPr>
            <a:spLocks noGrp="1"/>
          </p:cNvSpPr>
          <p:nvPr>
            <p:ph idx="1"/>
          </p:nvPr>
        </p:nvSpPr>
        <p:spPr/>
        <p:txBody>
          <a:bodyPr/>
          <a:lstStyle/>
          <a:p>
            <a:r>
              <a:rPr lang="en-US" dirty="0"/>
              <a:t>More rapidly change ISNs </a:t>
            </a:r>
            <a:endParaRPr lang="en-US" dirty="0">
              <a:effectLst/>
            </a:endParaRPr>
          </a:p>
          <a:p>
            <a:r>
              <a:rPr lang="en-US" dirty="0"/>
              <a:t>Randomize ISNs</a:t>
            </a:r>
          </a:p>
          <a:p>
            <a:r>
              <a:rPr lang="en-US" dirty="0"/>
              <a:t>However more attacks popping:</a:t>
            </a:r>
          </a:p>
          <a:p>
            <a:pPr lvl="1"/>
            <a:r>
              <a:rPr lang="en-US" dirty="0"/>
              <a:t>Side channel android attack: </a:t>
            </a:r>
            <a:r>
              <a:rPr lang="en-US" dirty="0">
                <a:hlinkClick r:id="rId3"/>
              </a:rPr>
              <a:t>https://www.grc.com/sn/sn-355.htm</a:t>
            </a:r>
            <a:r>
              <a:rPr lang="en-US" dirty="0"/>
              <a:t> </a:t>
            </a:r>
          </a:p>
          <a:p>
            <a:pPr lvl="1"/>
            <a:r>
              <a:rPr lang="is-IS"/>
              <a:t>…</a:t>
            </a:r>
            <a:r>
              <a:rPr lang="en-US" dirty="0"/>
              <a:t/>
            </a:r>
            <a:br>
              <a:rPr lang="en-US" dirty="0"/>
            </a:br>
            <a:endParaRPr lang="en-US" dirty="0">
              <a:effectLst/>
            </a:endParaRPr>
          </a:p>
          <a:p>
            <a:endParaRPr lang="en-US" dirty="0"/>
          </a:p>
        </p:txBody>
      </p:sp>
    </p:spTree>
    <p:extLst>
      <p:ext uri="{BB962C8B-B14F-4D97-AF65-F5344CB8AC3E}">
        <p14:creationId xmlns:p14="http://schemas.microsoft.com/office/powerpoint/2010/main" val="707173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dissolve">
                                      <p:cBhvr>
                                        <p:cTn id="20" dur="500"/>
                                        <p:tgtEl>
                                          <p:spTgt spid="3">
                                            <p:txEl>
                                              <p:pRg st="3" end="3"/>
                                            </p:txEl>
                                          </p:spTgt>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dissolve">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Source Routing</a:t>
            </a:r>
          </a:p>
        </p:txBody>
      </p:sp>
      <p:sp>
        <p:nvSpPr>
          <p:cNvPr id="3" name="Content Placeholder 2"/>
          <p:cNvSpPr>
            <a:spLocks noGrp="1"/>
          </p:cNvSpPr>
          <p:nvPr>
            <p:ph idx="1"/>
          </p:nvPr>
        </p:nvSpPr>
        <p:spPr/>
        <p:txBody>
          <a:bodyPr/>
          <a:lstStyle/>
          <a:p>
            <a:r>
              <a:rPr lang="en-US" dirty="0"/>
              <a:t>Standard IP Packet Format (RFC791) </a:t>
            </a:r>
            <a:endParaRPr lang="en-US" dirty="0">
              <a:effectLst/>
            </a:endParaRPr>
          </a:p>
          <a:p>
            <a:pPr lvl="1"/>
            <a:r>
              <a:rPr lang="en-US" dirty="0"/>
              <a:t>Source Routing allows sender to specify route </a:t>
            </a:r>
            <a:endParaRPr lang="en-US" dirty="0">
              <a:effectLst/>
            </a:endParaRPr>
          </a:p>
          <a:p>
            <a:pPr lvl="1"/>
            <a:r>
              <a:rPr lang="en-US" dirty="0"/>
              <a:t>Set flag in </a:t>
            </a:r>
            <a:r>
              <a:rPr lang="en-US" i="1" dirty="0"/>
              <a:t>Flags </a:t>
            </a:r>
            <a:r>
              <a:rPr lang="en-US" dirty="0"/>
              <a:t>field </a:t>
            </a:r>
            <a:endParaRPr lang="en-US" dirty="0">
              <a:effectLst/>
            </a:endParaRPr>
          </a:p>
          <a:p>
            <a:pPr lvl="1"/>
            <a:r>
              <a:rPr lang="en-US" dirty="0"/>
              <a:t>Specify routes in </a:t>
            </a:r>
            <a:r>
              <a:rPr lang="en-US" i="1" dirty="0"/>
              <a:t>Options </a:t>
            </a:r>
            <a:r>
              <a:rPr lang="en-US" dirty="0"/>
              <a:t>field </a:t>
            </a:r>
            <a:endParaRPr lang="en-US" dirty="0">
              <a:effectLst/>
            </a:endParaRPr>
          </a:p>
          <a:p>
            <a:endParaRPr lang="en-US" dirty="0"/>
          </a:p>
        </p:txBody>
      </p:sp>
      <p:pic>
        <p:nvPicPr>
          <p:cNvPr id="4" name="Picture 3"/>
          <p:cNvPicPr>
            <a:picLocks noChangeAspect="1"/>
          </p:cNvPicPr>
          <p:nvPr/>
        </p:nvPicPr>
        <p:blipFill>
          <a:blip r:embed="rId3"/>
          <a:stretch>
            <a:fillRect/>
          </a:stretch>
        </p:blipFill>
        <p:spPr>
          <a:xfrm>
            <a:off x="5372100" y="3128585"/>
            <a:ext cx="6819900" cy="3556000"/>
          </a:xfrm>
          <a:prstGeom prst="rect">
            <a:avLst/>
          </a:prstGeom>
        </p:spPr>
      </p:pic>
    </p:spTree>
    <p:extLst>
      <p:ext uri="{BB962C8B-B14F-4D97-AF65-F5344CB8AC3E}">
        <p14:creationId xmlns:p14="http://schemas.microsoft.com/office/powerpoint/2010/main" val="13802364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5D407-E134-BE4F-9281-E26E202F08AD}"/>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D57A94B-6758-104E-91F3-F072C824C2E5}"/>
              </a:ext>
            </a:extLst>
          </p:cNvPr>
          <p:cNvSpPr>
            <a:spLocks noGrp="1"/>
          </p:cNvSpPr>
          <p:nvPr>
            <p:ph idx="1"/>
          </p:nvPr>
        </p:nvSpPr>
        <p:spPr/>
        <p:txBody>
          <a:bodyPr/>
          <a:lstStyle/>
          <a:p>
            <a:r>
              <a:rPr lang="en-US" dirty="0"/>
              <a:t>Computer Network Threat Model</a:t>
            </a:r>
          </a:p>
          <a:p>
            <a:r>
              <a:rPr lang="en-US" dirty="0"/>
              <a:t>Protocol Insecurities</a:t>
            </a:r>
          </a:p>
          <a:p>
            <a:r>
              <a:rPr lang="en-US" dirty="0"/>
              <a:t>DDoS</a:t>
            </a:r>
          </a:p>
          <a:p>
            <a:r>
              <a:rPr lang="en-US" dirty="0"/>
              <a:t>Wireless</a:t>
            </a:r>
          </a:p>
          <a:p>
            <a:r>
              <a:rPr lang="en-US" dirty="0"/>
              <a:t>Defenses: TLS, Firewalls, IDS, IPS</a:t>
            </a:r>
          </a:p>
        </p:txBody>
      </p:sp>
    </p:spTree>
    <p:extLst>
      <p:ext uri="{BB962C8B-B14F-4D97-AF65-F5344CB8AC3E}">
        <p14:creationId xmlns:p14="http://schemas.microsoft.com/office/powerpoint/2010/main" val="24925802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3"/>
          <a:stretch>
            <a:fillRect/>
          </a:stretch>
        </p:blipFill>
        <p:spPr>
          <a:xfrm>
            <a:off x="1851818" y="711779"/>
            <a:ext cx="8488363" cy="5324475"/>
          </a:xfrm>
          <a:prstGeom prst="rect">
            <a:avLst/>
          </a:prstGeom>
        </p:spPr>
      </p:pic>
      <p:sp>
        <p:nvSpPr>
          <p:cNvPr id="3" name="TextBox 2"/>
          <p:cNvSpPr txBox="1"/>
          <p:nvPr/>
        </p:nvSpPr>
        <p:spPr>
          <a:xfrm>
            <a:off x="2678654" y="6036254"/>
            <a:ext cx="6834692" cy="307777"/>
          </a:xfrm>
          <a:prstGeom prst="rect">
            <a:avLst/>
          </a:prstGeom>
          <a:noFill/>
        </p:spPr>
        <p:txBody>
          <a:bodyPr wrap="none" rtlCol="0">
            <a:spAutoFit/>
          </a:bodyPr>
          <a:lstStyle/>
          <a:p>
            <a:r>
              <a:rPr lang="en-US" sz="1400" dirty="0">
                <a:hlinkClick r:id="rId4"/>
              </a:rPr>
              <a:t>http://www.enclaveforensics.com/Blog/files/dbe04629c14a2d07495a38bbf2fc98d9-5.html</a:t>
            </a:r>
            <a:r>
              <a:rPr lang="en-US" sz="1400" dirty="0"/>
              <a:t> </a:t>
            </a:r>
          </a:p>
        </p:txBody>
      </p:sp>
    </p:spTree>
    <p:extLst>
      <p:ext uri="{BB962C8B-B14F-4D97-AF65-F5344CB8AC3E}">
        <p14:creationId xmlns:p14="http://schemas.microsoft.com/office/powerpoint/2010/main" val="18960200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ICMP</a:t>
            </a:r>
          </a:p>
        </p:txBody>
      </p:sp>
      <p:sp>
        <p:nvSpPr>
          <p:cNvPr id="3" name="Content Placeholder 2"/>
          <p:cNvSpPr>
            <a:spLocks noGrp="1"/>
          </p:cNvSpPr>
          <p:nvPr>
            <p:ph idx="1"/>
          </p:nvPr>
        </p:nvSpPr>
        <p:spPr/>
        <p:txBody>
          <a:bodyPr>
            <a:normAutofit fontScale="92500" lnSpcReduction="10000"/>
          </a:bodyPr>
          <a:lstStyle/>
          <a:p>
            <a:r>
              <a:rPr lang="en-US" dirty="0"/>
              <a:t>ICMP is used as a control plane for IP messages </a:t>
            </a:r>
          </a:p>
          <a:p>
            <a:pPr lvl="1"/>
            <a:r>
              <a:rPr lang="en-US" dirty="0"/>
              <a:t>Ping (connectivity probe)</a:t>
            </a:r>
          </a:p>
          <a:p>
            <a:pPr lvl="1"/>
            <a:r>
              <a:rPr lang="en-US" dirty="0"/>
              <a:t>Destination unreachable (error notification) </a:t>
            </a:r>
          </a:p>
          <a:p>
            <a:pPr lvl="1"/>
            <a:r>
              <a:rPr lang="en-US" dirty="0"/>
              <a:t>Time-to-live exceeded (error notification) </a:t>
            </a:r>
            <a:endParaRPr lang="en-US" dirty="0">
              <a:effectLst/>
            </a:endParaRPr>
          </a:p>
          <a:p>
            <a:r>
              <a:rPr lang="en-US" dirty="0"/>
              <a:t>Some ICMP messages cause clients to alter behavior: e.g., TCP RSTs on destination unreachable or TTL-exceeded </a:t>
            </a:r>
            <a:endParaRPr lang="en-US" dirty="0">
              <a:effectLst/>
            </a:endParaRPr>
          </a:p>
          <a:p>
            <a:r>
              <a:rPr lang="en-US" dirty="0"/>
              <a:t>ICMP messages are easy to spoof: no handshake</a:t>
            </a:r>
          </a:p>
          <a:p>
            <a:r>
              <a:rPr lang="en-US" dirty="0"/>
              <a:t>Enables attacker to remotely reset others’ connections </a:t>
            </a:r>
          </a:p>
          <a:p>
            <a:r>
              <a:rPr lang="en-US" dirty="0"/>
              <a:t>Solution: </a:t>
            </a:r>
          </a:p>
          <a:p>
            <a:pPr lvl="1"/>
            <a:r>
              <a:rPr lang="en-US" dirty="0"/>
              <a:t>Verify/sanity check sources and content</a:t>
            </a:r>
          </a:p>
          <a:p>
            <a:pPr lvl="1"/>
            <a:r>
              <a:rPr lang="en-US" dirty="0"/>
              <a:t>Filter most of ICMP </a:t>
            </a:r>
            <a:endParaRPr lang="en-US" dirty="0">
              <a:effectLst/>
            </a:endParaRPr>
          </a:p>
          <a:p>
            <a:endParaRPr lang="en-US" dirty="0"/>
          </a:p>
        </p:txBody>
      </p:sp>
    </p:spTree>
    <p:extLst>
      <p:ext uri="{BB962C8B-B14F-4D97-AF65-F5344CB8AC3E}">
        <p14:creationId xmlns:p14="http://schemas.microsoft.com/office/powerpoint/2010/main" val="1865010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Ping of Death</a:t>
            </a:r>
          </a:p>
        </p:txBody>
      </p:sp>
      <p:sp>
        <p:nvSpPr>
          <p:cNvPr id="3" name="Content Placeholder 2"/>
          <p:cNvSpPr>
            <a:spLocks noGrp="1"/>
          </p:cNvSpPr>
          <p:nvPr>
            <p:ph idx="1"/>
          </p:nvPr>
        </p:nvSpPr>
        <p:spPr/>
        <p:txBody>
          <a:bodyPr>
            <a:normAutofit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IP Fragmentation</a:t>
            </a:r>
          </a:p>
          <a:p>
            <a:r>
              <a:rPr lang="en-US" dirty="0"/>
              <a:t>16-bit “Total Length” field allows ??? byte packets </a:t>
            </a:r>
            <a:endParaRPr lang="en-US" dirty="0">
              <a:effectLst/>
            </a:endParaRPr>
          </a:p>
          <a:p>
            <a:r>
              <a:rPr lang="en-US" dirty="0"/>
              <a:t>Data link (layer 2) often imposes significantly smaller </a:t>
            </a:r>
            <a:r>
              <a:rPr lang="en-US" b="1" dirty="0"/>
              <a:t>Maximum Transmission Unit </a:t>
            </a:r>
            <a:r>
              <a:rPr lang="en-US" dirty="0"/>
              <a:t>(MTU) (normally 1500 bytes) </a:t>
            </a:r>
            <a:endParaRPr lang="en-US" dirty="0">
              <a:effectLst/>
            </a:endParaRPr>
          </a:p>
          <a:p>
            <a:r>
              <a:rPr lang="en-US" dirty="0"/>
              <a:t>Fragmentation supports packet sizes greater than MTU and less than max packet size</a:t>
            </a:r>
            <a:endParaRPr lang="en-US" dirty="0">
              <a:effectLst/>
            </a:endParaRPr>
          </a:p>
          <a:p>
            <a:r>
              <a:rPr lang="en-US" dirty="0"/>
              <a:t>13-bit Fragment Offset specifies offset of fragmented packet, in units of 8 bytes </a:t>
            </a:r>
            <a:endParaRPr lang="en-US" dirty="0">
              <a:effectLst/>
            </a:endParaRPr>
          </a:p>
          <a:p>
            <a:r>
              <a:rPr lang="en-US" dirty="0"/>
              <a:t>Receiver reconstructs IP packet from fragments, and delivers it to Transport Layer (layer 4) after reassembly </a:t>
            </a:r>
            <a:endParaRPr lang="en-US" dirty="0">
              <a:effectLst/>
            </a:endParaRPr>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29771304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Ping of Death</a:t>
            </a:r>
          </a:p>
        </p:txBody>
      </p:sp>
      <p:sp>
        <p:nvSpPr>
          <p:cNvPr id="3" name="Content Placeholder 2"/>
          <p:cNvSpPr>
            <a:spLocks noGrp="1"/>
          </p:cNvSpPr>
          <p:nvPr>
            <p:ph idx="1"/>
          </p:nvPr>
        </p:nvSpPr>
        <p:spPr/>
        <p:txBody>
          <a:bodyPr>
            <a:normAutofit fontScale="92500" lnSpcReduction="20000"/>
          </a:bodyPr>
          <a:lstStyle/>
          <a:p>
            <a:r>
              <a:rPr lang="en-US" dirty="0"/>
              <a:t>Maximum packet size: 65,535 bytes </a:t>
            </a:r>
            <a:endParaRPr lang="en-US" dirty="0">
              <a:effectLst/>
            </a:endParaRPr>
          </a:p>
          <a:p>
            <a:r>
              <a:rPr lang="en-US" dirty="0"/>
              <a:t>Maximum 13-bit offset is (2</a:t>
            </a:r>
            <a:r>
              <a:rPr lang="en-US" baseline="30000" dirty="0"/>
              <a:t>13</a:t>
            </a:r>
            <a:r>
              <a:rPr lang="en-US" dirty="0"/>
              <a:t> - 1) * 8 = 65,528 </a:t>
            </a:r>
            <a:endParaRPr lang="en-US" dirty="0">
              <a:effectLst/>
            </a:endParaRPr>
          </a:p>
          <a:p>
            <a:r>
              <a:rPr lang="en-US" dirty="0"/>
              <a:t>In 1996, someone discovered that many operating systems, routers, etc. could be crash/rebooted by sending a </a:t>
            </a:r>
            <a:r>
              <a:rPr lang="en-US" b="1" dirty="0"/>
              <a:t>single </a:t>
            </a:r>
            <a:r>
              <a:rPr lang="en-US" dirty="0"/>
              <a:t>malformed packet </a:t>
            </a:r>
            <a:endParaRPr lang="en-US" dirty="0">
              <a:effectLst/>
            </a:endParaRPr>
          </a:p>
          <a:p>
            <a:r>
              <a:rPr lang="en-US" dirty="0"/>
              <a:t>If packet with maximum possible offset has more than 7 bytes, IP buffers allocated with 65,535 bytes will be overflowed </a:t>
            </a:r>
          </a:p>
          <a:p>
            <a:pPr lvl="1"/>
            <a:r>
              <a:rPr lang="en-US" dirty="0"/>
              <a:t>..causing crashes and reboots </a:t>
            </a:r>
          </a:p>
          <a:p>
            <a:r>
              <a:rPr lang="en-US" dirty="0"/>
              <a:t>Not really ICMP specific, but easy </a:t>
            </a:r>
            <a:endParaRPr lang="en-US" dirty="0">
              <a:effectLst/>
            </a:endParaRPr>
          </a:p>
          <a:p>
            <a:pPr lvl="1"/>
            <a:r>
              <a:rPr lang="en-US" dirty="0"/>
              <a:t>% ping -s 65510 </a:t>
            </a:r>
            <a:r>
              <a:rPr lang="en-US" dirty="0" err="1"/>
              <a:t>your.host.ip.address</a:t>
            </a:r>
            <a:endParaRPr lang="en-US" dirty="0"/>
          </a:p>
          <a:p>
            <a:r>
              <a:rPr lang="en-US" dirty="0"/>
              <a:t>Most </a:t>
            </a:r>
            <a:r>
              <a:rPr lang="en-US" dirty="0" err="1"/>
              <a:t>OSes</a:t>
            </a:r>
            <a:r>
              <a:rPr lang="en-US" dirty="0"/>
              <a:t> and firewalls have been hardened against PODs </a:t>
            </a:r>
          </a:p>
          <a:p>
            <a:r>
              <a:rPr lang="en-US" dirty="0"/>
              <a:t>This was a popular pastime of early hackers </a:t>
            </a:r>
            <a:endParaRPr lang="en-US" dirty="0">
              <a:effectLst/>
            </a:endParaRPr>
          </a:p>
          <a:p>
            <a:endParaRPr lang="en-US" dirty="0"/>
          </a:p>
        </p:txBody>
      </p:sp>
    </p:spTree>
    <p:extLst>
      <p:ext uri="{BB962C8B-B14F-4D97-AF65-F5344CB8AC3E}">
        <p14:creationId xmlns:p14="http://schemas.microsoft.com/office/powerpoint/2010/main" val="32392705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ARP Spoofing</a:t>
            </a:r>
          </a:p>
        </p:txBody>
      </p:sp>
      <p:pic>
        <p:nvPicPr>
          <p:cNvPr id="4" name="Content Placeholder 3"/>
          <p:cNvPicPr>
            <a:picLocks noGrp="1" noChangeAspect="1"/>
          </p:cNvPicPr>
          <p:nvPr>
            <p:ph idx="1"/>
          </p:nvPr>
        </p:nvPicPr>
        <p:blipFill>
          <a:blip r:embed="rId3"/>
          <a:stretch>
            <a:fillRect/>
          </a:stretch>
        </p:blipFill>
        <p:spPr>
          <a:xfrm>
            <a:off x="838200" y="3052782"/>
            <a:ext cx="10515600" cy="1897023"/>
          </a:xfrm>
          <a:prstGeom prst="rect">
            <a:avLst/>
          </a:prstGeom>
        </p:spPr>
      </p:pic>
    </p:spTree>
    <p:extLst>
      <p:ext uri="{BB962C8B-B14F-4D97-AF65-F5344CB8AC3E}">
        <p14:creationId xmlns:p14="http://schemas.microsoft.com/office/powerpoint/2010/main" val="18378682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ARP Spoofing</a:t>
            </a:r>
          </a:p>
        </p:txBody>
      </p:sp>
      <p:sp>
        <p:nvSpPr>
          <p:cNvPr id="3" name="Content Placeholder 2"/>
          <p:cNvSpPr>
            <a:spLocks noGrp="1"/>
          </p:cNvSpPr>
          <p:nvPr>
            <p:ph idx="1"/>
          </p:nvPr>
        </p:nvSpPr>
        <p:spPr/>
        <p:txBody>
          <a:bodyPr/>
          <a:lstStyle/>
          <a:p>
            <a:r>
              <a:rPr lang="en-US" dirty="0"/>
              <a:t>Each ARP response overwrites the previous entry in ARP table -- </a:t>
            </a:r>
            <a:r>
              <a:rPr lang="en-US" b="1" dirty="0"/>
              <a:t>last response wins</a:t>
            </a:r>
            <a:r>
              <a:rPr lang="en-US" dirty="0"/>
              <a:t>! </a:t>
            </a:r>
          </a:p>
          <a:p>
            <a:r>
              <a:rPr lang="en-US" dirty="0"/>
              <a:t>Attack: Forge ARP response</a:t>
            </a:r>
          </a:p>
          <a:p>
            <a:r>
              <a:rPr lang="en-US" dirty="0"/>
              <a:t>Effects: </a:t>
            </a:r>
            <a:endParaRPr lang="en-US" dirty="0">
              <a:effectLst/>
            </a:endParaRPr>
          </a:p>
          <a:p>
            <a:pPr lvl="1"/>
            <a:r>
              <a:rPr lang="en-US" dirty="0"/>
              <a:t>Man-in-the-Middle </a:t>
            </a:r>
            <a:endParaRPr lang="en-US" dirty="0">
              <a:effectLst/>
            </a:endParaRPr>
          </a:p>
          <a:p>
            <a:pPr lvl="1"/>
            <a:r>
              <a:rPr lang="en-US" dirty="0"/>
              <a:t>Denial-of-service </a:t>
            </a:r>
            <a:endParaRPr lang="en-US" dirty="0">
              <a:effectLst/>
            </a:endParaRPr>
          </a:p>
          <a:p>
            <a:r>
              <a:rPr lang="en-US" dirty="0"/>
              <a:t>Also called </a:t>
            </a:r>
            <a:r>
              <a:rPr lang="en-US" b="1" dirty="0"/>
              <a:t>ARP Poisoning </a:t>
            </a:r>
            <a:r>
              <a:rPr lang="en-US" dirty="0"/>
              <a:t>or </a:t>
            </a:r>
            <a:r>
              <a:rPr lang="en-US" b="1" dirty="0"/>
              <a:t>ARP Flooding </a:t>
            </a:r>
            <a:endParaRPr lang="en-US" dirty="0">
              <a:effectLst/>
            </a:endParaRPr>
          </a:p>
          <a:p>
            <a:endParaRPr lang="en-US" dirty="0"/>
          </a:p>
        </p:txBody>
      </p:sp>
    </p:spTree>
    <p:extLst>
      <p:ext uri="{BB962C8B-B14F-4D97-AF65-F5344CB8AC3E}">
        <p14:creationId xmlns:p14="http://schemas.microsoft.com/office/powerpoint/2010/main" val="23543844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ARP Spoofing: Defenses</a:t>
            </a:r>
          </a:p>
        </p:txBody>
      </p:sp>
      <p:sp>
        <p:nvSpPr>
          <p:cNvPr id="3" name="Content Placeholder 2"/>
          <p:cNvSpPr>
            <a:spLocks noGrp="1"/>
          </p:cNvSpPr>
          <p:nvPr>
            <p:ph idx="1"/>
          </p:nvPr>
        </p:nvSpPr>
        <p:spPr/>
        <p:txBody>
          <a:bodyPr/>
          <a:lstStyle/>
          <a:p>
            <a:r>
              <a:rPr lang="en-US" dirty="0"/>
              <a:t>Smart switches that remember MAC addresses </a:t>
            </a:r>
            <a:endParaRPr lang="en-US" dirty="0">
              <a:effectLst/>
            </a:endParaRPr>
          </a:p>
          <a:p>
            <a:r>
              <a:rPr lang="en-US" dirty="0"/>
              <a:t>Switches that assign hosts to specific ports </a:t>
            </a:r>
            <a:endParaRPr lang="en-US" dirty="0">
              <a:effectLst/>
            </a:endParaRPr>
          </a:p>
          <a:p>
            <a:endParaRPr lang="en-US" dirty="0"/>
          </a:p>
        </p:txBody>
      </p:sp>
    </p:spTree>
    <p:extLst>
      <p:ext uri="{BB962C8B-B14F-4D97-AF65-F5344CB8AC3E}">
        <p14:creationId xmlns:p14="http://schemas.microsoft.com/office/powerpoint/2010/main" val="301799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DNS in the real world</a:t>
            </a:r>
          </a:p>
        </p:txBody>
      </p:sp>
      <p:pic>
        <p:nvPicPr>
          <p:cNvPr id="4" name="Content Placeholder 3"/>
          <p:cNvPicPr>
            <a:picLocks noGrp="1" noChangeAspect="1"/>
          </p:cNvPicPr>
          <p:nvPr>
            <p:ph idx="1"/>
          </p:nvPr>
        </p:nvPicPr>
        <p:blipFill>
          <a:blip r:embed="rId3"/>
          <a:stretch>
            <a:fillRect/>
          </a:stretch>
        </p:blipFill>
        <p:spPr>
          <a:xfrm>
            <a:off x="2223221" y="1825625"/>
            <a:ext cx="7745558" cy="4351338"/>
          </a:xfrm>
          <a:prstGeom prst="rect">
            <a:avLst/>
          </a:prstGeom>
        </p:spPr>
      </p:pic>
    </p:spTree>
    <p:extLst>
      <p:ext uri="{BB962C8B-B14F-4D97-AF65-F5344CB8AC3E}">
        <p14:creationId xmlns:p14="http://schemas.microsoft.com/office/powerpoint/2010/main" val="1438576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DNS Vulnerabilities</a:t>
            </a:r>
          </a:p>
        </p:txBody>
      </p:sp>
      <p:sp>
        <p:nvSpPr>
          <p:cNvPr id="3" name="Content Placeholder 2"/>
          <p:cNvSpPr>
            <a:spLocks noGrp="1"/>
          </p:cNvSpPr>
          <p:nvPr>
            <p:ph idx="1"/>
          </p:nvPr>
        </p:nvSpPr>
        <p:spPr/>
        <p:txBody>
          <a:bodyPr>
            <a:normAutofit/>
          </a:bodyPr>
          <a:lstStyle/>
          <a:p>
            <a:r>
              <a:rPr lang="en-US" dirty="0"/>
              <a:t>DNS requests and responses are not authenticated</a:t>
            </a:r>
          </a:p>
          <a:p>
            <a:pPr lvl="1"/>
            <a:r>
              <a:rPr lang="en-US" dirty="0"/>
              <a:t>Yet many applications trust DNS resolutions</a:t>
            </a:r>
          </a:p>
          <a:p>
            <a:pPr lvl="1"/>
            <a:r>
              <a:rPr lang="en-US" dirty="0"/>
              <a:t>... or, more accurately, they don’t consider the threat at all </a:t>
            </a:r>
          </a:p>
          <a:p>
            <a:pPr lvl="1"/>
            <a:r>
              <a:rPr lang="en-US" dirty="0"/>
              <a:t>Spoofing of DNS is very dangerous </a:t>
            </a:r>
            <a:r>
              <a:rPr lang="en-US" b="1" dirty="0"/>
              <a:t>-- WHY? </a:t>
            </a:r>
            <a:endParaRPr lang="en-US" dirty="0"/>
          </a:p>
          <a:p>
            <a:r>
              <a:rPr lang="en-US" dirty="0"/>
              <a:t>Caching doesn’t help: </a:t>
            </a:r>
          </a:p>
          <a:p>
            <a:pPr lvl="1"/>
            <a:r>
              <a:rPr lang="en-US" dirty="0"/>
              <a:t>DNS relies heavily on caching for efficiency, enabling </a:t>
            </a:r>
            <a:r>
              <a:rPr lang="en-US" b="1" dirty="0"/>
              <a:t>cache pollution </a:t>
            </a:r>
            <a:r>
              <a:rPr lang="en-US" dirty="0"/>
              <a:t>attacks</a:t>
            </a:r>
          </a:p>
          <a:p>
            <a:pPr lvl="1"/>
            <a:r>
              <a:rPr lang="en-US" dirty="0"/>
              <a:t>Once something is wrong, it can remain that way in caches for a long time</a:t>
            </a:r>
          </a:p>
          <a:p>
            <a:pPr lvl="1"/>
            <a:r>
              <a:rPr lang="en-US" dirty="0"/>
              <a:t>Data may be corrupted before it gets to authoritative server </a:t>
            </a:r>
            <a:endParaRPr lang="en-US" dirty="0">
              <a:effectLst/>
            </a:endParaRPr>
          </a:p>
          <a:p>
            <a:endParaRPr lang="en-US" dirty="0"/>
          </a:p>
        </p:txBody>
      </p:sp>
    </p:spTree>
    <p:extLst>
      <p:ext uri="{BB962C8B-B14F-4D97-AF65-F5344CB8AC3E}">
        <p14:creationId xmlns:p14="http://schemas.microsoft.com/office/powerpoint/2010/main" val="37149966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Cache Poisoning Attack</a:t>
            </a:r>
          </a:p>
        </p:txBody>
      </p:sp>
      <p:sp>
        <p:nvSpPr>
          <p:cNvPr id="3" name="Content Placeholder 2"/>
          <p:cNvSpPr>
            <a:spLocks noGrp="1"/>
          </p:cNvSpPr>
          <p:nvPr>
            <p:ph idx="1"/>
          </p:nvPr>
        </p:nvSpPr>
        <p:spPr/>
        <p:txBody>
          <a:bodyPr>
            <a:normAutofit/>
          </a:bodyPr>
          <a:lstStyle/>
          <a:p>
            <a:r>
              <a:rPr lang="en-US" dirty="0"/>
              <a:t>All DNS requests have a unique query ID </a:t>
            </a:r>
          </a:p>
          <a:p>
            <a:r>
              <a:rPr lang="en-US" dirty="0"/>
              <a:t>The name server/resolver uses this information to match up requests and responses -- this is useful since DNS uses UDP </a:t>
            </a:r>
          </a:p>
          <a:p>
            <a:r>
              <a:rPr lang="en-US" dirty="0"/>
              <a:t>If an adversary can guess the query ID, then it can forge the responses and pollute the DNS cache </a:t>
            </a:r>
          </a:p>
          <a:p>
            <a:pPr lvl="1"/>
            <a:r>
              <a:rPr lang="en-US" dirty="0"/>
              <a:t>16-bit query IDs (only 2</a:t>
            </a:r>
            <a:r>
              <a:rPr lang="en-US" baseline="30000" dirty="0"/>
              <a:t>16</a:t>
            </a:r>
            <a:r>
              <a:rPr lang="en-US" dirty="0"/>
              <a:t>=65536 possible query IDs) </a:t>
            </a:r>
          </a:p>
          <a:p>
            <a:pPr lvl="1"/>
            <a:r>
              <a:rPr lang="en-US" dirty="0"/>
              <a:t>Some servers increment IDs (or use some other predictable </a:t>
            </a:r>
            <a:r>
              <a:rPr lang="en-US" dirty="0" err="1"/>
              <a:t>algo</a:t>
            </a:r>
            <a:r>
              <a:rPr lang="en-US" dirty="0"/>
              <a:t>) </a:t>
            </a:r>
          </a:p>
          <a:p>
            <a:pPr lvl="1"/>
            <a:r>
              <a:rPr lang="en-US" dirty="0" err="1"/>
              <a:t>gethostbyname</a:t>
            </a:r>
            <a:r>
              <a:rPr lang="en-US" dirty="0"/>
              <a:t> returns as soon as it gets a response, so first one in wins!!! </a:t>
            </a:r>
            <a:endParaRPr lang="en-US" dirty="0">
              <a:effectLst/>
            </a:endParaRPr>
          </a:p>
          <a:p>
            <a:r>
              <a:rPr lang="en-US" dirty="0"/>
              <a:t>Note: If you can observe the traffic going to a name server, you can pretty much arbitrarily 0wn the Internet for the clients it serves </a:t>
            </a:r>
            <a:endParaRPr lang="en-US" dirty="0">
              <a:effectLst/>
            </a:endParaRPr>
          </a:p>
          <a:p>
            <a:endParaRPr lang="en-US" dirty="0"/>
          </a:p>
        </p:txBody>
      </p:sp>
    </p:spTree>
    <p:extLst>
      <p:ext uri="{BB962C8B-B14F-4D97-AF65-F5344CB8AC3E}">
        <p14:creationId xmlns:p14="http://schemas.microsoft.com/office/powerpoint/2010/main" val="6717253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CD812B-B1A7-1E41-8EDD-6983D622FDDD}"/>
              </a:ext>
            </a:extLst>
          </p:cNvPr>
          <p:cNvSpPr>
            <a:spLocks noGrp="1"/>
          </p:cNvSpPr>
          <p:nvPr>
            <p:ph type="title"/>
          </p:nvPr>
        </p:nvSpPr>
        <p:spPr/>
        <p:txBody>
          <a:bodyPr/>
          <a:lstStyle/>
          <a:p>
            <a:r>
              <a:rPr lang="en-US" dirty="0"/>
              <a:t>Computer network security threat model</a:t>
            </a:r>
          </a:p>
        </p:txBody>
      </p:sp>
      <p:pic>
        <p:nvPicPr>
          <p:cNvPr id="4" name="Content Placeholder 3">
            <a:extLst>
              <a:ext uri="{FF2B5EF4-FFF2-40B4-BE49-F238E27FC236}">
                <a16:creationId xmlns:a16="http://schemas.microsoft.com/office/drawing/2014/main" id="{9576E62F-D237-DA4F-A74E-CDD3C3276CDE}"/>
              </a:ext>
            </a:extLst>
          </p:cNvPr>
          <p:cNvPicPr>
            <a:picLocks noGrp="1" noChangeAspect="1"/>
          </p:cNvPicPr>
          <p:nvPr>
            <p:ph idx="1"/>
          </p:nvPr>
        </p:nvPicPr>
        <p:blipFill>
          <a:blip r:embed="rId3"/>
          <a:stretch>
            <a:fillRect/>
          </a:stretch>
        </p:blipFill>
        <p:spPr>
          <a:xfrm>
            <a:off x="2872787" y="1825625"/>
            <a:ext cx="6446426" cy="4351338"/>
          </a:xfrm>
          <a:prstGeom prst="rect">
            <a:avLst/>
          </a:prstGeom>
        </p:spPr>
      </p:pic>
    </p:spTree>
    <p:extLst>
      <p:ext uri="{BB962C8B-B14F-4D97-AF65-F5344CB8AC3E}">
        <p14:creationId xmlns:p14="http://schemas.microsoft.com/office/powerpoint/2010/main" val="23444541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Kaminsky Attack</a:t>
            </a:r>
          </a:p>
        </p:txBody>
      </p:sp>
      <p:sp>
        <p:nvSpPr>
          <p:cNvPr id="3" name="Content Placeholder 2"/>
          <p:cNvSpPr>
            <a:spLocks noGrp="1"/>
          </p:cNvSpPr>
          <p:nvPr>
            <p:ph idx="1"/>
          </p:nvPr>
        </p:nvSpPr>
        <p:spPr/>
        <p:txBody>
          <a:bodyPr>
            <a:normAutofit/>
          </a:bodyPr>
          <a:lstStyle/>
          <a:p>
            <a:r>
              <a:rPr lang="en-US" dirty="0"/>
              <a:t>Hijacks the entire name server of victim host </a:t>
            </a:r>
          </a:p>
          <a:p>
            <a:r>
              <a:rPr lang="en-US" dirty="0"/>
              <a:t>Basic idea </a:t>
            </a:r>
            <a:endParaRPr lang="en-US" dirty="0">
              <a:effectLst/>
            </a:endParaRPr>
          </a:p>
          <a:p>
            <a:pPr lvl="1"/>
            <a:r>
              <a:rPr lang="en-US" dirty="0"/>
              <a:t>Choose a random hostname in the domain (guaranteed not to be cached) </a:t>
            </a:r>
            <a:endParaRPr lang="en-US" dirty="0">
              <a:effectLst/>
            </a:endParaRPr>
          </a:p>
          <a:p>
            <a:pPr lvl="1"/>
            <a:r>
              <a:rPr lang="en-US" dirty="0"/>
              <a:t>Try to beat real name server response (guessing the </a:t>
            </a:r>
            <a:r>
              <a:rPr lang="en-US" dirty="0" err="1"/>
              <a:t>QueryID</a:t>
            </a:r>
            <a:r>
              <a:rPr lang="en-US" dirty="0"/>
              <a:t>) </a:t>
            </a:r>
            <a:endParaRPr lang="en-US" dirty="0">
              <a:effectLst/>
            </a:endParaRPr>
          </a:p>
          <a:p>
            <a:pPr lvl="1"/>
            <a:r>
              <a:rPr lang="en-US" dirty="0"/>
              <a:t>Forged response specifies an update for the name server IP address (to attacker) </a:t>
            </a:r>
            <a:endParaRPr lang="en-US" dirty="0">
              <a:effectLst/>
            </a:endParaRPr>
          </a:p>
          <a:p>
            <a:pPr lvl="1"/>
            <a:r>
              <a:rPr lang="en-US" dirty="0"/>
              <a:t>Repeat until successful </a:t>
            </a:r>
            <a:endParaRPr lang="en-US" dirty="0">
              <a:effectLst/>
            </a:endParaRPr>
          </a:p>
          <a:p>
            <a:r>
              <a:rPr lang="en-US" dirty="0"/>
              <a:t>All future DNS queries for the victim domain now directed to the attacker’s DNS server (until TTL expires) </a:t>
            </a:r>
            <a:endParaRPr lang="en-US" dirty="0">
              <a:effectLst/>
            </a:endParaRPr>
          </a:p>
          <a:p>
            <a:endParaRPr lang="en-US" dirty="0"/>
          </a:p>
        </p:txBody>
      </p:sp>
    </p:spTree>
    <p:extLst>
      <p:ext uri="{BB962C8B-B14F-4D97-AF65-F5344CB8AC3E}">
        <p14:creationId xmlns:p14="http://schemas.microsoft.com/office/powerpoint/2010/main" val="32068325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Dan’s Shenanigans</a:t>
            </a:r>
          </a:p>
        </p:txBody>
      </p:sp>
      <p:pic>
        <p:nvPicPr>
          <p:cNvPr id="2050" name="Picture 2" descr="Kaminsky Poisoni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676900" y="-71686"/>
            <a:ext cx="5676900" cy="68202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10063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19477-4DBC-6744-9CC8-A011CE97A76A}"/>
              </a:ext>
            </a:extLst>
          </p:cNvPr>
          <p:cNvSpPr>
            <a:spLocks noGrp="1"/>
          </p:cNvSpPr>
          <p:nvPr>
            <p:ph type="title"/>
          </p:nvPr>
        </p:nvSpPr>
        <p:spPr/>
        <p:txBody>
          <a:bodyPr/>
          <a:lstStyle/>
          <a:p>
            <a:r>
              <a:rPr lang="en-US" dirty="0"/>
              <a:t>Port Scanning</a:t>
            </a:r>
          </a:p>
        </p:txBody>
      </p:sp>
      <p:pic>
        <p:nvPicPr>
          <p:cNvPr id="4" name="Content Placeholder 3">
            <a:extLst>
              <a:ext uri="{FF2B5EF4-FFF2-40B4-BE49-F238E27FC236}">
                <a16:creationId xmlns:a16="http://schemas.microsoft.com/office/drawing/2014/main" id="{ACF33646-A1E7-6348-9F25-F8239B882D41}"/>
              </a:ext>
            </a:extLst>
          </p:cNvPr>
          <p:cNvPicPr>
            <a:picLocks noGrp="1" noChangeAspect="1"/>
          </p:cNvPicPr>
          <p:nvPr>
            <p:ph idx="1"/>
          </p:nvPr>
        </p:nvPicPr>
        <p:blipFill>
          <a:blip r:embed="rId3"/>
          <a:stretch>
            <a:fillRect/>
          </a:stretch>
        </p:blipFill>
        <p:spPr>
          <a:xfrm>
            <a:off x="838200" y="1385888"/>
            <a:ext cx="10515600" cy="2697761"/>
          </a:xfrm>
          <a:prstGeom prst="rect">
            <a:avLst/>
          </a:prstGeom>
        </p:spPr>
      </p:pic>
      <p:pic>
        <p:nvPicPr>
          <p:cNvPr id="5" name="Picture 4">
            <a:extLst>
              <a:ext uri="{FF2B5EF4-FFF2-40B4-BE49-F238E27FC236}">
                <a16:creationId xmlns:a16="http://schemas.microsoft.com/office/drawing/2014/main" id="{7059249F-9611-FF4C-8CC7-F7E7CC42C5FC}"/>
              </a:ext>
            </a:extLst>
          </p:cNvPr>
          <p:cNvPicPr>
            <a:picLocks noChangeAspect="1"/>
          </p:cNvPicPr>
          <p:nvPr/>
        </p:nvPicPr>
        <p:blipFill>
          <a:blip r:embed="rId4"/>
          <a:stretch>
            <a:fillRect/>
          </a:stretch>
        </p:blipFill>
        <p:spPr>
          <a:xfrm>
            <a:off x="838200" y="3935895"/>
            <a:ext cx="10160000" cy="2590800"/>
          </a:xfrm>
          <a:prstGeom prst="rect">
            <a:avLst/>
          </a:prstGeom>
        </p:spPr>
      </p:pic>
      <p:sp>
        <p:nvSpPr>
          <p:cNvPr id="7" name="TextBox 6">
            <a:extLst>
              <a:ext uri="{FF2B5EF4-FFF2-40B4-BE49-F238E27FC236}">
                <a16:creationId xmlns:a16="http://schemas.microsoft.com/office/drawing/2014/main" id="{0CD51508-12F6-F24D-891C-D95A64690240}"/>
              </a:ext>
            </a:extLst>
          </p:cNvPr>
          <p:cNvSpPr txBox="1"/>
          <p:nvPr/>
        </p:nvSpPr>
        <p:spPr>
          <a:xfrm>
            <a:off x="3575711" y="6488668"/>
            <a:ext cx="6091026" cy="369332"/>
          </a:xfrm>
          <a:prstGeom prst="rect">
            <a:avLst/>
          </a:prstGeom>
          <a:noFill/>
        </p:spPr>
        <p:txBody>
          <a:bodyPr wrap="none" rtlCol="0">
            <a:spAutoFit/>
          </a:bodyPr>
          <a:lstStyle/>
          <a:p>
            <a:r>
              <a:rPr lang="en-US" dirty="0"/>
              <a:t>https://</a:t>
            </a:r>
            <a:r>
              <a:rPr lang="en-US" dirty="0" err="1"/>
              <a:t>medium.com</a:t>
            </a:r>
            <a:r>
              <a:rPr lang="en-US" dirty="0"/>
              <a:t>/@</a:t>
            </a:r>
            <a:r>
              <a:rPr lang="en-US" dirty="0" err="1"/>
              <a:t>avirj</a:t>
            </a:r>
            <a:r>
              <a:rPr lang="en-US" dirty="0"/>
              <a:t>/nmap-tcp-syn-scan-50106f818bf1</a:t>
            </a:r>
          </a:p>
        </p:txBody>
      </p:sp>
    </p:spTree>
    <p:extLst>
      <p:ext uri="{BB962C8B-B14F-4D97-AF65-F5344CB8AC3E}">
        <p14:creationId xmlns:p14="http://schemas.microsoft.com/office/powerpoint/2010/main" val="42613356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19477-4DBC-6744-9CC8-A011CE97A76A}"/>
              </a:ext>
            </a:extLst>
          </p:cNvPr>
          <p:cNvSpPr>
            <a:spLocks noGrp="1"/>
          </p:cNvSpPr>
          <p:nvPr>
            <p:ph type="title"/>
          </p:nvPr>
        </p:nvSpPr>
        <p:spPr/>
        <p:txBody>
          <a:bodyPr/>
          <a:lstStyle/>
          <a:p>
            <a:r>
              <a:rPr lang="en-US" dirty="0"/>
              <a:t>Port Scanning</a:t>
            </a:r>
          </a:p>
        </p:txBody>
      </p:sp>
      <p:sp>
        <p:nvSpPr>
          <p:cNvPr id="6" name="Content Placeholder 5">
            <a:extLst>
              <a:ext uri="{FF2B5EF4-FFF2-40B4-BE49-F238E27FC236}">
                <a16:creationId xmlns:a16="http://schemas.microsoft.com/office/drawing/2014/main" id="{606BF46A-B5F2-8A40-98B4-35FCC405C2AE}"/>
              </a:ext>
            </a:extLst>
          </p:cNvPr>
          <p:cNvSpPr>
            <a:spLocks noGrp="1"/>
          </p:cNvSpPr>
          <p:nvPr>
            <p:ph idx="1"/>
          </p:nvPr>
        </p:nvSpPr>
        <p:spPr/>
        <p:txBody>
          <a:bodyPr/>
          <a:lstStyle/>
          <a:p>
            <a:pPr marL="0" indent="0">
              <a:buNone/>
            </a:pPr>
            <a:endParaRPr lang="en-US" dirty="0"/>
          </a:p>
        </p:txBody>
      </p:sp>
      <p:pic>
        <p:nvPicPr>
          <p:cNvPr id="7" name="Picture 6">
            <a:extLst>
              <a:ext uri="{FF2B5EF4-FFF2-40B4-BE49-F238E27FC236}">
                <a16:creationId xmlns:a16="http://schemas.microsoft.com/office/drawing/2014/main" id="{5DE198CD-13C5-D84C-B786-EDCC31A92088}"/>
              </a:ext>
            </a:extLst>
          </p:cNvPr>
          <p:cNvPicPr>
            <a:picLocks noChangeAspect="1"/>
          </p:cNvPicPr>
          <p:nvPr/>
        </p:nvPicPr>
        <p:blipFill>
          <a:blip r:embed="rId3"/>
          <a:stretch>
            <a:fillRect/>
          </a:stretch>
        </p:blipFill>
        <p:spPr>
          <a:xfrm>
            <a:off x="1016000" y="1437034"/>
            <a:ext cx="10160000" cy="2552700"/>
          </a:xfrm>
          <a:prstGeom prst="rect">
            <a:avLst/>
          </a:prstGeom>
        </p:spPr>
      </p:pic>
      <p:pic>
        <p:nvPicPr>
          <p:cNvPr id="9" name="Picture 8">
            <a:extLst>
              <a:ext uri="{FF2B5EF4-FFF2-40B4-BE49-F238E27FC236}">
                <a16:creationId xmlns:a16="http://schemas.microsoft.com/office/drawing/2014/main" id="{6F0E5BC4-DC63-8E4B-B3B3-8DAA7937A478}"/>
              </a:ext>
            </a:extLst>
          </p:cNvPr>
          <p:cNvPicPr>
            <a:picLocks noChangeAspect="1"/>
          </p:cNvPicPr>
          <p:nvPr/>
        </p:nvPicPr>
        <p:blipFill>
          <a:blip r:embed="rId4"/>
          <a:stretch>
            <a:fillRect/>
          </a:stretch>
        </p:blipFill>
        <p:spPr>
          <a:xfrm>
            <a:off x="1193800" y="3739909"/>
            <a:ext cx="10160000" cy="2819400"/>
          </a:xfrm>
          <a:prstGeom prst="rect">
            <a:avLst/>
          </a:prstGeom>
        </p:spPr>
      </p:pic>
      <p:sp>
        <p:nvSpPr>
          <p:cNvPr id="10" name="TextBox 9">
            <a:extLst>
              <a:ext uri="{FF2B5EF4-FFF2-40B4-BE49-F238E27FC236}">
                <a16:creationId xmlns:a16="http://schemas.microsoft.com/office/drawing/2014/main" id="{3BD11A8B-F72C-CE4C-95EA-F7A9A6523BD6}"/>
              </a:ext>
            </a:extLst>
          </p:cNvPr>
          <p:cNvSpPr txBox="1"/>
          <p:nvPr/>
        </p:nvSpPr>
        <p:spPr>
          <a:xfrm>
            <a:off x="3575711" y="6488668"/>
            <a:ext cx="6091026" cy="369332"/>
          </a:xfrm>
          <a:prstGeom prst="rect">
            <a:avLst/>
          </a:prstGeom>
          <a:noFill/>
        </p:spPr>
        <p:txBody>
          <a:bodyPr wrap="none" rtlCol="0">
            <a:spAutoFit/>
          </a:bodyPr>
          <a:lstStyle/>
          <a:p>
            <a:r>
              <a:rPr lang="en-US" dirty="0"/>
              <a:t>https://</a:t>
            </a:r>
            <a:r>
              <a:rPr lang="en-US" dirty="0" err="1"/>
              <a:t>medium.com</a:t>
            </a:r>
            <a:r>
              <a:rPr lang="en-US" dirty="0"/>
              <a:t>/@</a:t>
            </a:r>
            <a:r>
              <a:rPr lang="en-US" dirty="0" err="1"/>
              <a:t>avirj</a:t>
            </a:r>
            <a:r>
              <a:rPr lang="en-US" dirty="0"/>
              <a:t>/nmap-tcp-syn-scan-50106f818bf1</a:t>
            </a:r>
          </a:p>
        </p:txBody>
      </p:sp>
    </p:spTree>
    <p:extLst>
      <p:ext uri="{BB962C8B-B14F-4D97-AF65-F5344CB8AC3E}">
        <p14:creationId xmlns:p14="http://schemas.microsoft.com/office/powerpoint/2010/main" val="1487755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5D407-E134-BE4F-9281-E26E202F08AD}"/>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D57A94B-6758-104E-91F3-F072C824C2E5}"/>
              </a:ext>
            </a:extLst>
          </p:cNvPr>
          <p:cNvSpPr>
            <a:spLocks noGrp="1"/>
          </p:cNvSpPr>
          <p:nvPr>
            <p:ph idx="1"/>
          </p:nvPr>
        </p:nvSpPr>
        <p:spPr/>
        <p:txBody>
          <a:bodyPr/>
          <a:lstStyle/>
          <a:p>
            <a:r>
              <a:rPr lang="en-US" strike="sngStrike" dirty="0"/>
              <a:t>Computer Network Threat Model</a:t>
            </a:r>
          </a:p>
          <a:p>
            <a:r>
              <a:rPr lang="en-US" strike="sngStrike" dirty="0"/>
              <a:t>Protocol Insecurities</a:t>
            </a:r>
          </a:p>
          <a:p>
            <a:r>
              <a:rPr lang="en-US" dirty="0"/>
              <a:t>DDoS</a:t>
            </a:r>
          </a:p>
          <a:p>
            <a:r>
              <a:rPr lang="en-US" dirty="0"/>
              <a:t>Wireless</a:t>
            </a:r>
          </a:p>
          <a:p>
            <a:r>
              <a:rPr lang="en-US" dirty="0"/>
              <a:t>Defenses: TLS, Firewalls, IDS, IPS</a:t>
            </a:r>
          </a:p>
        </p:txBody>
      </p:sp>
    </p:spTree>
    <p:extLst>
      <p:ext uri="{BB962C8B-B14F-4D97-AF65-F5344CB8AC3E}">
        <p14:creationId xmlns:p14="http://schemas.microsoft.com/office/powerpoint/2010/main" val="30101511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Denial of Service (</a:t>
            </a:r>
            <a:r>
              <a:rPr lang="en-US" dirty="0" err="1"/>
              <a:t>DoS</a:t>
            </a:r>
            <a:r>
              <a:rPr lang="en-US" dirty="0"/>
              <a:t>)</a:t>
            </a:r>
          </a:p>
        </p:txBody>
      </p:sp>
      <p:sp>
        <p:nvSpPr>
          <p:cNvPr id="3" name="Content Placeholder 2"/>
          <p:cNvSpPr>
            <a:spLocks noGrp="1"/>
          </p:cNvSpPr>
          <p:nvPr>
            <p:ph idx="1"/>
          </p:nvPr>
        </p:nvSpPr>
        <p:spPr/>
        <p:txBody>
          <a:bodyPr/>
          <a:lstStyle/>
          <a:p>
            <a:r>
              <a:rPr lang="en-US" dirty="0"/>
              <a:t>Intentional prevention of access to valued resource </a:t>
            </a:r>
          </a:p>
          <a:p>
            <a:r>
              <a:rPr lang="en-US" dirty="0"/>
              <a:t>CPU, memory, disk (system resources)</a:t>
            </a:r>
          </a:p>
          <a:p>
            <a:pPr lvl="1"/>
            <a:r>
              <a:rPr lang="en-US" dirty="0"/>
              <a:t>DNS, print queues, NIS (services)</a:t>
            </a:r>
          </a:p>
          <a:p>
            <a:pPr lvl="1"/>
            <a:r>
              <a:rPr lang="en-US" dirty="0"/>
              <a:t>Web server, database, media server (applications) </a:t>
            </a:r>
          </a:p>
          <a:p>
            <a:r>
              <a:rPr lang="en-US" dirty="0"/>
              <a:t>This is an attack on availability</a:t>
            </a:r>
          </a:p>
          <a:p>
            <a:pPr lvl="1"/>
            <a:r>
              <a:rPr lang="en-US" dirty="0"/>
              <a:t>Launching </a:t>
            </a:r>
            <a:r>
              <a:rPr lang="en-US" dirty="0" err="1"/>
              <a:t>DoS</a:t>
            </a:r>
            <a:r>
              <a:rPr lang="en-US" dirty="0"/>
              <a:t> attacks is easy</a:t>
            </a:r>
          </a:p>
          <a:p>
            <a:pPr lvl="1"/>
            <a:r>
              <a:rPr lang="en-US" dirty="0"/>
              <a:t>Preventing </a:t>
            </a:r>
            <a:r>
              <a:rPr lang="en-US" dirty="0" err="1"/>
              <a:t>DoS</a:t>
            </a:r>
            <a:r>
              <a:rPr lang="en-US" dirty="0"/>
              <a:t> attacks is very hard </a:t>
            </a:r>
          </a:p>
          <a:p>
            <a:endParaRPr lang="en-US" dirty="0"/>
          </a:p>
        </p:txBody>
      </p:sp>
    </p:spTree>
    <p:extLst>
      <p:ext uri="{BB962C8B-B14F-4D97-AF65-F5344CB8AC3E}">
        <p14:creationId xmlns:p14="http://schemas.microsoft.com/office/powerpoint/2010/main" val="33920440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6618515" y="1997903"/>
            <a:ext cx="5573485" cy="3018971"/>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sp>
        <p:nvSpPr>
          <p:cNvPr id="2" name="Title 1"/>
          <p:cNvSpPr>
            <a:spLocks noGrp="1"/>
          </p:cNvSpPr>
          <p:nvPr>
            <p:ph type="title"/>
          </p:nvPr>
        </p:nvSpPr>
        <p:spPr/>
        <p:txBody>
          <a:bodyPr/>
          <a:lstStyle/>
          <a:p>
            <a:r>
              <a:rPr lang="en-US"/>
              <a:t>Example: SMURF Attack</a:t>
            </a:r>
          </a:p>
        </p:txBody>
      </p:sp>
      <p:sp>
        <p:nvSpPr>
          <p:cNvPr id="3" name="Content Placeholder 2"/>
          <p:cNvSpPr>
            <a:spLocks noGrp="1"/>
          </p:cNvSpPr>
          <p:nvPr>
            <p:ph idx="1"/>
          </p:nvPr>
        </p:nvSpPr>
        <p:spPr>
          <a:xfrm>
            <a:off x="838200" y="1825625"/>
            <a:ext cx="5962533" cy="4351338"/>
          </a:xfrm>
        </p:spPr>
        <p:txBody>
          <a:bodyPr/>
          <a:lstStyle/>
          <a:p>
            <a:r>
              <a:rPr lang="en-US" dirty="0"/>
              <a:t>Simple </a:t>
            </a:r>
            <a:r>
              <a:rPr lang="en-US" dirty="0" err="1"/>
              <a:t>DoS</a:t>
            </a:r>
            <a:r>
              <a:rPr lang="en-US" dirty="0"/>
              <a:t> attack: </a:t>
            </a:r>
          </a:p>
          <a:p>
            <a:pPr lvl="1"/>
            <a:r>
              <a:rPr lang="en-US" dirty="0"/>
              <a:t>Send a large number PING packets to a network’s broadcast IP addresses (e.g., 192.168.27.254) </a:t>
            </a:r>
          </a:p>
          <a:p>
            <a:pPr lvl="1"/>
            <a:r>
              <a:rPr lang="en-US" dirty="0"/>
              <a:t>Set the source packet IP address to be your victim </a:t>
            </a:r>
          </a:p>
          <a:p>
            <a:pPr lvl="1"/>
            <a:r>
              <a:rPr lang="en-US" dirty="0"/>
              <a:t>All hosts will reflexively respond to the ping at your victim </a:t>
            </a:r>
          </a:p>
          <a:p>
            <a:pPr lvl="1"/>
            <a:r>
              <a:rPr lang="en-US" dirty="0"/>
              <a:t>and it will be crushed under the load. </a:t>
            </a:r>
          </a:p>
          <a:p>
            <a:r>
              <a:rPr lang="en-US" dirty="0"/>
              <a:t>This is an amplification attack and a reflection attack </a:t>
            </a:r>
          </a:p>
        </p:txBody>
      </p:sp>
    </p:spTree>
    <p:extLst>
      <p:ext uri="{BB962C8B-B14F-4D97-AF65-F5344CB8AC3E}">
        <p14:creationId xmlns:p14="http://schemas.microsoft.com/office/powerpoint/2010/main" val="14226140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DDoS 101 (do not replicate!)</a:t>
            </a:r>
          </a:p>
        </p:txBody>
      </p:sp>
      <p:sp>
        <p:nvSpPr>
          <p:cNvPr id="3" name="Content Placeholder 2"/>
          <p:cNvSpPr>
            <a:spLocks noGrp="1"/>
          </p:cNvSpPr>
          <p:nvPr>
            <p:ph idx="1"/>
          </p:nvPr>
        </p:nvSpPr>
        <p:spPr/>
        <p:txBody>
          <a:bodyPr/>
          <a:lstStyle/>
          <a:p>
            <a:r>
              <a:rPr lang="en-US" dirty="0"/>
              <a:t>Send a stream of legitimate requests </a:t>
            </a:r>
          </a:p>
          <a:p>
            <a:r>
              <a:rPr lang="en-US" dirty="0"/>
              <a:t>Send a few malformed packets </a:t>
            </a:r>
          </a:p>
          <a:p>
            <a:pPr lvl="1"/>
            <a:r>
              <a:rPr lang="en-US" dirty="0"/>
              <a:t>causing failures or expensive error handling</a:t>
            </a:r>
          </a:p>
          <a:p>
            <a:pPr lvl="1"/>
            <a:r>
              <a:rPr lang="en-US" dirty="0"/>
              <a:t>low-rate packet dropping (TCP congestion control) </a:t>
            </a:r>
          </a:p>
          <a:p>
            <a:pPr lvl="1"/>
            <a:r>
              <a:rPr lang="en-US" dirty="0"/>
              <a:t>“ping of death” </a:t>
            </a:r>
          </a:p>
          <a:p>
            <a:r>
              <a:rPr lang="en-US" dirty="0"/>
              <a:t>Abuse legitimate access </a:t>
            </a:r>
          </a:p>
          <a:p>
            <a:pPr lvl="1"/>
            <a:r>
              <a:rPr lang="en-US" dirty="0"/>
              <a:t>Compromise service/host </a:t>
            </a:r>
          </a:p>
          <a:p>
            <a:pPr lvl="1"/>
            <a:r>
              <a:rPr lang="en-US" dirty="0"/>
              <a:t>Use its legitimate access rights to consume the rights for domain (e.g., local network) </a:t>
            </a:r>
          </a:p>
          <a:p>
            <a:endParaRPr lang="en-US" dirty="0"/>
          </a:p>
        </p:txBody>
      </p:sp>
    </p:spTree>
    <p:extLst>
      <p:ext uri="{BB962C8B-B14F-4D97-AF65-F5344CB8AC3E}">
        <p14:creationId xmlns:p14="http://schemas.microsoft.com/office/powerpoint/2010/main" val="6269007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DDoS</a:t>
            </a:r>
          </a:p>
        </p:txBody>
      </p:sp>
      <p:pic>
        <p:nvPicPr>
          <p:cNvPr id="4" name="Content Placeholder 3"/>
          <p:cNvPicPr>
            <a:picLocks noGrp="1" noChangeAspect="1"/>
          </p:cNvPicPr>
          <p:nvPr>
            <p:ph idx="1"/>
          </p:nvPr>
        </p:nvPicPr>
        <p:blipFill>
          <a:blip r:embed="rId3"/>
          <a:stretch>
            <a:fillRect/>
          </a:stretch>
        </p:blipFill>
        <p:spPr>
          <a:xfrm>
            <a:off x="2083323" y="1690688"/>
            <a:ext cx="8356181" cy="4811712"/>
          </a:xfrm>
          <a:prstGeom prst="rect">
            <a:avLst/>
          </a:prstGeom>
        </p:spPr>
      </p:pic>
    </p:spTree>
    <p:extLst>
      <p:ext uri="{BB962C8B-B14F-4D97-AF65-F5344CB8AC3E}">
        <p14:creationId xmlns:p14="http://schemas.microsoft.com/office/powerpoint/2010/main" val="310301824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IRC Botnets</a:t>
            </a:r>
          </a:p>
        </p:txBody>
      </p:sp>
      <p:pic>
        <p:nvPicPr>
          <p:cNvPr id="4" name="Content Placeholder 3"/>
          <p:cNvPicPr>
            <a:picLocks noGrp="1" noChangeAspect="1"/>
          </p:cNvPicPr>
          <p:nvPr>
            <p:ph idx="1"/>
          </p:nvPr>
        </p:nvPicPr>
        <p:blipFill>
          <a:blip r:embed="rId2"/>
          <a:stretch>
            <a:fillRect/>
          </a:stretch>
        </p:blipFill>
        <p:spPr>
          <a:xfrm>
            <a:off x="1899641" y="1825625"/>
            <a:ext cx="8392717" cy="4351338"/>
          </a:xfrm>
          <a:prstGeom prst="rect">
            <a:avLst/>
          </a:prstGeom>
        </p:spPr>
      </p:pic>
    </p:spTree>
    <p:extLst>
      <p:ext uri="{BB962C8B-B14F-4D97-AF65-F5344CB8AC3E}">
        <p14:creationId xmlns:p14="http://schemas.microsoft.com/office/powerpoint/2010/main" val="1170885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0EF4F9-89C3-234A-BD92-EB83E556163E}"/>
              </a:ext>
            </a:extLst>
          </p:cNvPr>
          <p:cNvSpPr>
            <a:spLocks noGrp="1"/>
          </p:cNvSpPr>
          <p:nvPr>
            <p:ph type="title"/>
          </p:nvPr>
        </p:nvSpPr>
        <p:spPr/>
        <p:txBody>
          <a:bodyPr/>
          <a:lstStyle/>
          <a:p>
            <a:r>
              <a:rPr lang="en-US" dirty="0"/>
              <a:t>Asymmetric advantage</a:t>
            </a:r>
          </a:p>
        </p:txBody>
      </p:sp>
      <p:pic>
        <p:nvPicPr>
          <p:cNvPr id="7" name="Content Placeholder 6">
            <a:extLst>
              <a:ext uri="{FF2B5EF4-FFF2-40B4-BE49-F238E27FC236}">
                <a16:creationId xmlns:a16="http://schemas.microsoft.com/office/drawing/2014/main" id="{E1E698BD-DE60-9D41-8A09-F03AA1B9D330}"/>
              </a:ext>
            </a:extLst>
          </p:cNvPr>
          <p:cNvPicPr>
            <a:picLocks noGrp="1" noChangeAspect="1"/>
          </p:cNvPicPr>
          <p:nvPr>
            <p:ph idx="1"/>
          </p:nvPr>
        </p:nvPicPr>
        <p:blipFill>
          <a:blip r:embed="rId3"/>
          <a:stretch>
            <a:fillRect/>
          </a:stretch>
        </p:blipFill>
        <p:spPr>
          <a:xfrm>
            <a:off x="3429000" y="2001044"/>
            <a:ext cx="5334000" cy="4000500"/>
          </a:xfrm>
          <a:prstGeom prst="rect">
            <a:avLst/>
          </a:prstGeom>
        </p:spPr>
      </p:pic>
    </p:spTree>
    <p:extLst>
      <p:ext uri="{BB962C8B-B14F-4D97-AF65-F5344CB8AC3E}">
        <p14:creationId xmlns:p14="http://schemas.microsoft.com/office/powerpoint/2010/main" val="39016107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Mirai</a:t>
            </a:r>
            <a:r>
              <a:rPr lang="en-US" dirty="0"/>
              <a:t> Botnet</a:t>
            </a:r>
          </a:p>
        </p:txBody>
      </p:sp>
      <p:pic>
        <p:nvPicPr>
          <p:cNvPr id="1026" name="Picture 2" descr=" ie±zne &#10;$ define &#10;*define &#10;VEC DNS &#10;*define &#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7470" y="1690688"/>
            <a:ext cx="10020300" cy="4581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69138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DDoS TCP SYN Flood</a:t>
            </a:r>
            <a:endParaRPr lang="en-US" dirty="0"/>
          </a:p>
        </p:txBody>
      </p:sp>
      <p:sp>
        <p:nvSpPr>
          <p:cNvPr id="3" name="Content Placeholder 2"/>
          <p:cNvSpPr>
            <a:spLocks noGrp="1"/>
          </p:cNvSpPr>
          <p:nvPr>
            <p:ph idx="1"/>
          </p:nvPr>
        </p:nvSpPr>
        <p:spPr/>
        <p:txBody>
          <a:bodyPr/>
          <a:lstStyle/>
          <a:p>
            <a:pPr marL="0" indent="0">
              <a:buNone/>
            </a:pPr>
            <a:r>
              <a:rPr lang="en-US" dirty="0"/>
              <a:t>Insights:</a:t>
            </a:r>
          </a:p>
          <a:p>
            <a:pPr lvl="1"/>
            <a:r>
              <a:rPr lang="en-US" dirty="0"/>
              <a:t>Traffic pattern</a:t>
            </a:r>
          </a:p>
          <a:p>
            <a:pPr lvl="1"/>
            <a:r>
              <a:rPr lang="en-US" dirty="0"/>
              <a:t>Spoofed IPs</a:t>
            </a:r>
          </a:p>
          <a:p>
            <a:pPr lvl="1"/>
            <a:endParaRPr lang="en-US" dirty="0"/>
          </a:p>
        </p:txBody>
      </p:sp>
      <p:sp>
        <p:nvSpPr>
          <p:cNvPr id="14" name="Down Arrow 13"/>
          <p:cNvSpPr/>
          <p:nvPr/>
        </p:nvSpPr>
        <p:spPr>
          <a:xfrm>
            <a:off x="6063996" y="2965800"/>
            <a:ext cx="304800" cy="3886200"/>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Down Arrow 14"/>
          <p:cNvSpPr/>
          <p:nvPr/>
        </p:nvSpPr>
        <p:spPr>
          <a:xfrm>
            <a:off x="7816596" y="2965800"/>
            <a:ext cx="304800" cy="3886200"/>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Down Arrow 15"/>
          <p:cNvSpPr/>
          <p:nvPr/>
        </p:nvSpPr>
        <p:spPr>
          <a:xfrm>
            <a:off x="9569196" y="2965800"/>
            <a:ext cx="304800" cy="3886200"/>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0" name="Group 19"/>
          <p:cNvGrpSpPr/>
          <p:nvPr/>
        </p:nvGrpSpPr>
        <p:grpSpPr>
          <a:xfrm>
            <a:off x="4943964" y="1647303"/>
            <a:ext cx="5482412" cy="5001997"/>
            <a:chOff x="3320796" y="1518000"/>
            <a:chExt cx="5631872" cy="5181600"/>
          </a:xfrm>
        </p:grpSpPr>
        <p:sp>
          <p:nvSpPr>
            <p:cNvPr id="4" name="Rectangle 3"/>
            <p:cNvSpPr/>
            <p:nvPr/>
          </p:nvSpPr>
          <p:spPr>
            <a:xfrm>
              <a:off x="3320796" y="3042000"/>
              <a:ext cx="1143000" cy="76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Send Spoofed SYN</a:t>
              </a:r>
            </a:p>
          </p:txBody>
        </p:sp>
        <p:sp>
          <p:nvSpPr>
            <p:cNvPr id="5" name="Rectangle 4"/>
            <p:cNvSpPr/>
            <p:nvPr/>
          </p:nvSpPr>
          <p:spPr>
            <a:xfrm>
              <a:off x="4920996" y="3880200"/>
              <a:ext cx="1357745" cy="76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Send  </a:t>
              </a:r>
              <a:br>
                <a:rPr lang="en-US" sz="1600" dirty="0">
                  <a:solidFill>
                    <a:schemeClr val="tx1"/>
                  </a:solidFill>
                </a:rPr>
              </a:br>
              <a:r>
                <a:rPr lang="en-US" sz="1600" dirty="0">
                  <a:solidFill>
                    <a:schemeClr val="tx1"/>
                  </a:solidFill>
                </a:rPr>
                <a:t>SYN-ACK</a:t>
              </a:r>
            </a:p>
          </p:txBody>
        </p:sp>
        <p:sp>
          <p:nvSpPr>
            <p:cNvPr id="6" name="Rectangle 5"/>
            <p:cNvSpPr/>
            <p:nvPr/>
          </p:nvSpPr>
          <p:spPr>
            <a:xfrm>
              <a:off x="4920996" y="4870800"/>
              <a:ext cx="1357745" cy="76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Resend  SYN-ACK</a:t>
              </a:r>
            </a:p>
          </p:txBody>
        </p:sp>
        <p:sp>
          <p:nvSpPr>
            <p:cNvPr id="7" name="Rectangle 6"/>
            <p:cNvSpPr/>
            <p:nvPr/>
          </p:nvSpPr>
          <p:spPr>
            <a:xfrm>
              <a:off x="5149596" y="5937600"/>
              <a:ext cx="1129145"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4235196" y="1518000"/>
              <a:ext cx="914400" cy="304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Attacker</a:t>
              </a:r>
            </a:p>
          </p:txBody>
        </p:sp>
        <p:sp>
          <p:nvSpPr>
            <p:cNvPr id="9" name="Rounded Rectangle 8"/>
            <p:cNvSpPr/>
            <p:nvPr/>
          </p:nvSpPr>
          <p:spPr>
            <a:xfrm>
              <a:off x="5987796" y="1518000"/>
              <a:ext cx="914400" cy="304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10" name="Rounded Rectangle 9"/>
            <p:cNvSpPr/>
            <p:nvPr/>
          </p:nvSpPr>
          <p:spPr>
            <a:xfrm>
              <a:off x="7359396" y="1518000"/>
              <a:ext cx="1593272" cy="304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Spoofed Client</a:t>
              </a:r>
            </a:p>
          </p:txBody>
        </p:sp>
        <p:sp>
          <p:nvSpPr>
            <p:cNvPr id="11" name="computr3"/>
            <p:cNvSpPr>
              <a:spLocks noEditPoints="1" noChangeArrowheads="1"/>
            </p:cNvSpPr>
            <p:nvPr/>
          </p:nvSpPr>
          <p:spPr bwMode="auto">
            <a:xfrm>
              <a:off x="4288772" y="2051400"/>
              <a:ext cx="860824" cy="590550"/>
            </a:xfrm>
            <a:custGeom>
              <a:avLst/>
              <a:gdLst>
                <a:gd name="T0" fmla="*/ 0 w 21600"/>
                <a:gd name="T1" fmla="*/ 10800 h 21600"/>
                <a:gd name="T2" fmla="*/ 10800 w 21600"/>
                <a:gd name="T3" fmla="*/ 0 h 21600"/>
                <a:gd name="T4" fmla="*/ 10800 w 21600"/>
                <a:gd name="T5" fmla="*/ 21600 h 21600"/>
                <a:gd name="T6" fmla="*/ 18135 w 21600"/>
                <a:gd name="T7" fmla="*/ 10800 h 21600"/>
                <a:gd name="T8" fmla="*/ 7811 w 21600"/>
                <a:gd name="T9" fmla="*/ 2584 h 21600"/>
                <a:gd name="T10" fmla="*/ 16359 w 21600"/>
                <a:gd name="T11" fmla="*/ 11764 h 21600"/>
              </a:gdLst>
              <a:ahLst/>
              <a:cxnLst>
                <a:cxn ang="0">
                  <a:pos x="T0" y="T1"/>
                </a:cxn>
                <a:cxn ang="0">
                  <a:pos x="T2" y="T3"/>
                </a:cxn>
                <a:cxn ang="0">
                  <a:pos x="T4" y="T5"/>
                </a:cxn>
                <a:cxn ang="0">
                  <a:pos x="T6" y="T7"/>
                </a:cxn>
              </a:cxnLst>
              <a:rect l="T8" t="T9" r="T10" b="T11"/>
              <a:pathLst>
                <a:path w="21600" h="21600" extrusionOk="0">
                  <a:moveTo>
                    <a:pt x="18250" y="17743"/>
                  </a:moveTo>
                  <a:lnTo>
                    <a:pt x="17557" y="16971"/>
                  </a:lnTo>
                  <a:lnTo>
                    <a:pt x="5429" y="16971"/>
                  </a:lnTo>
                  <a:lnTo>
                    <a:pt x="4736" y="17743"/>
                  </a:lnTo>
                  <a:lnTo>
                    <a:pt x="18250" y="17743"/>
                  </a:lnTo>
                  <a:close/>
                </a:path>
                <a:path w="21600" h="21600" extrusionOk="0">
                  <a:moveTo>
                    <a:pt x="18250" y="17743"/>
                  </a:moveTo>
                  <a:moveTo>
                    <a:pt x="19405" y="19131"/>
                  </a:moveTo>
                  <a:lnTo>
                    <a:pt x="18712" y="18360"/>
                  </a:lnTo>
                  <a:lnTo>
                    <a:pt x="4274" y="18360"/>
                  </a:lnTo>
                  <a:lnTo>
                    <a:pt x="3581" y="19131"/>
                  </a:lnTo>
                  <a:lnTo>
                    <a:pt x="19405" y="19131"/>
                  </a:lnTo>
                  <a:close/>
                </a:path>
                <a:path w="21600" h="21600" extrusionOk="0">
                  <a:moveTo>
                    <a:pt x="19405" y="19131"/>
                  </a:moveTo>
                  <a:moveTo>
                    <a:pt x="20560" y="20520"/>
                  </a:moveTo>
                  <a:lnTo>
                    <a:pt x="19867" y="19749"/>
                  </a:lnTo>
                  <a:lnTo>
                    <a:pt x="3119" y="19749"/>
                  </a:lnTo>
                  <a:lnTo>
                    <a:pt x="2426" y="20520"/>
                  </a:lnTo>
                  <a:lnTo>
                    <a:pt x="20560" y="20520"/>
                  </a:lnTo>
                  <a:close/>
                </a:path>
                <a:path w="21600" h="21600" extrusionOk="0">
                  <a:moveTo>
                    <a:pt x="20560" y="20520"/>
                  </a:moveTo>
                  <a:moveTo>
                    <a:pt x="4620" y="16971"/>
                  </a:moveTo>
                  <a:lnTo>
                    <a:pt x="5313" y="16200"/>
                  </a:lnTo>
                  <a:lnTo>
                    <a:pt x="7624" y="16200"/>
                  </a:lnTo>
                  <a:lnTo>
                    <a:pt x="7624" y="14194"/>
                  </a:lnTo>
                  <a:lnTo>
                    <a:pt x="5891" y="14194"/>
                  </a:lnTo>
                  <a:lnTo>
                    <a:pt x="5891" y="0"/>
                  </a:lnTo>
                  <a:lnTo>
                    <a:pt x="12013" y="0"/>
                  </a:lnTo>
                  <a:lnTo>
                    <a:pt x="18135" y="0"/>
                  </a:lnTo>
                  <a:lnTo>
                    <a:pt x="18135" y="10800"/>
                  </a:lnTo>
                  <a:lnTo>
                    <a:pt x="18135" y="14194"/>
                  </a:lnTo>
                  <a:lnTo>
                    <a:pt x="16402" y="14194"/>
                  </a:lnTo>
                  <a:lnTo>
                    <a:pt x="16402" y="16200"/>
                  </a:lnTo>
                  <a:lnTo>
                    <a:pt x="17788" y="16200"/>
                  </a:lnTo>
                  <a:lnTo>
                    <a:pt x="19059" y="17743"/>
                  </a:lnTo>
                  <a:lnTo>
                    <a:pt x="21022" y="19903"/>
                  </a:lnTo>
                  <a:lnTo>
                    <a:pt x="21253" y="20057"/>
                  </a:lnTo>
                  <a:lnTo>
                    <a:pt x="21369" y="20366"/>
                  </a:lnTo>
                  <a:lnTo>
                    <a:pt x="21600" y="20674"/>
                  </a:lnTo>
                  <a:lnTo>
                    <a:pt x="21600" y="20829"/>
                  </a:lnTo>
                  <a:lnTo>
                    <a:pt x="21600" y="20983"/>
                  </a:lnTo>
                  <a:lnTo>
                    <a:pt x="21600" y="21137"/>
                  </a:lnTo>
                  <a:lnTo>
                    <a:pt x="21600" y="21291"/>
                  </a:lnTo>
                  <a:lnTo>
                    <a:pt x="21484" y="21446"/>
                  </a:lnTo>
                  <a:lnTo>
                    <a:pt x="21369" y="21446"/>
                  </a:lnTo>
                  <a:lnTo>
                    <a:pt x="21138" y="21600"/>
                  </a:lnTo>
                  <a:lnTo>
                    <a:pt x="21022" y="21600"/>
                  </a:lnTo>
                  <a:lnTo>
                    <a:pt x="10973" y="21600"/>
                  </a:lnTo>
                  <a:lnTo>
                    <a:pt x="2079" y="21600"/>
                  </a:lnTo>
                  <a:lnTo>
                    <a:pt x="1848" y="21600"/>
                  </a:lnTo>
                  <a:lnTo>
                    <a:pt x="1733" y="21446"/>
                  </a:lnTo>
                  <a:lnTo>
                    <a:pt x="1617" y="21446"/>
                  </a:lnTo>
                  <a:lnTo>
                    <a:pt x="1502" y="21291"/>
                  </a:lnTo>
                  <a:lnTo>
                    <a:pt x="1386" y="21291"/>
                  </a:lnTo>
                  <a:lnTo>
                    <a:pt x="1386" y="21137"/>
                  </a:lnTo>
                  <a:lnTo>
                    <a:pt x="1386" y="20983"/>
                  </a:lnTo>
                  <a:lnTo>
                    <a:pt x="1386" y="20829"/>
                  </a:lnTo>
                  <a:lnTo>
                    <a:pt x="1502" y="20674"/>
                  </a:lnTo>
                  <a:lnTo>
                    <a:pt x="1617" y="20366"/>
                  </a:lnTo>
                  <a:lnTo>
                    <a:pt x="1733" y="20057"/>
                  </a:lnTo>
                  <a:lnTo>
                    <a:pt x="1964" y="19903"/>
                  </a:lnTo>
                  <a:lnTo>
                    <a:pt x="0" y="19903"/>
                  </a:lnTo>
                  <a:lnTo>
                    <a:pt x="0" y="10800"/>
                  </a:lnTo>
                  <a:lnTo>
                    <a:pt x="0" y="2777"/>
                  </a:lnTo>
                  <a:lnTo>
                    <a:pt x="4620" y="2777"/>
                  </a:lnTo>
                  <a:lnTo>
                    <a:pt x="4620" y="16971"/>
                  </a:lnTo>
                  <a:moveTo>
                    <a:pt x="4620" y="16971"/>
                  </a:moveTo>
                  <a:moveTo>
                    <a:pt x="4620" y="16971"/>
                  </a:moveTo>
                  <a:lnTo>
                    <a:pt x="4158" y="17434"/>
                  </a:lnTo>
                  <a:lnTo>
                    <a:pt x="2541" y="19286"/>
                  </a:lnTo>
                  <a:lnTo>
                    <a:pt x="1964" y="19903"/>
                  </a:lnTo>
                  <a:lnTo>
                    <a:pt x="4620" y="16971"/>
                  </a:lnTo>
                  <a:close/>
                </a:path>
                <a:path w="21600" h="21600" extrusionOk="0">
                  <a:moveTo>
                    <a:pt x="7624" y="2314"/>
                  </a:moveTo>
                  <a:moveTo>
                    <a:pt x="16402" y="2314"/>
                  </a:moveTo>
                  <a:lnTo>
                    <a:pt x="16402" y="11880"/>
                  </a:lnTo>
                  <a:lnTo>
                    <a:pt x="7624" y="11880"/>
                  </a:lnTo>
                  <a:lnTo>
                    <a:pt x="7624" y="2314"/>
                  </a:lnTo>
                  <a:close/>
                </a:path>
                <a:path w="21600" h="21600" extrusionOk="0">
                  <a:moveTo>
                    <a:pt x="578" y="4011"/>
                  </a:moveTo>
                  <a:moveTo>
                    <a:pt x="4043" y="4011"/>
                  </a:moveTo>
                  <a:lnTo>
                    <a:pt x="4043" y="4320"/>
                  </a:lnTo>
                  <a:lnTo>
                    <a:pt x="578" y="4320"/>
                  </a:lnTo>
                  <a:lnTo>
                    <a:pt x="578" y="4011"/>
                  </a:lnTo>
                  <a:close/>
                  <a:moveTo>
                    <a:pt x="7624" y="14194"/>
                  </a:moveTo>
                  <a:lnTo>
                    <a:pt x="16402" y="14194"/>
                  </a:lnTo>
                  <a:lnTo>
                    <a:pt x="16402" y="16200"/>
                  </a:lnTo>
                  <a:lnTo>
                    <a:pt x="7624" y="16200"/>
                  </a:lnTo>
                </a:path>
              </a:pathLst>
            </a:custGeom>
            <a:solidFill>
              <a:srgbClr val="FF0000"/>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sz="2000"/>
            </a:p>
          </p:txBody>
        </p:sp>
        <p:sp>
          <p:nvSpPr>
            <p:cNvPr id="12" name="server"/>
            <p:cNvSpPr>
              <a:spLocks noEditPoints="1" noChangeArrowheads="1"/>
            </p:cNvSpPr>
            <p:nvPr/>
          </p:nvSpPr>
          <p:spPr bwMode="auto">
            <a:xfrm>
              <a:off x="6136769" y="2051400"/>
              <a:ext cx="689227" cy="684645"/>
            </a:xfrm>
            <a:custGeom>
              <a:avLst/>
              <a:gdLst>
                <a:gd name="T0" fmla="*/ 0 w 21600"/>
                <a:gd name="T1" fmla="*/ 0 h 21600"/>
                <a:gd name="T2" fmla="*/ 10800 w 21600"/>
                <a:gd name="T3" fmla="*/ 0 h 21600"/>
                <a:gd name="T4" fmla="*/ 21600 w 21600"/>
                <a:gd name="T5" fmla="*/ 0 h 21600"/>
                <a:gd name="T6" fmla="*/ 21600 w 21600"/>
                <a:gd name="T7" fmla="*/ 10800 h 21600"/>
                <a:gd name="T8" fmla="*/ 21600 w 21600"/>
                <a:gd name="T9" fmla="*/ 21600 h 21600"/>
                <a:gd name="T10" fmla="*/ 10800 w 21600"/>
                <a:gd name="T11" fmla="*/ 21600 h 21600"/>
                <a:gd name="T12" fmla="*/ 0 w 21600"/>
                <a:gd name="T13" fmla="*/ 21600 h 21600"/>
                <a:gd name="T14" fmla="*/ 0 w 21600"/>
                <a:gd name="T15" fmla="*/ 10800 h 21600"/>
                <a:gd name="T16" fmla="*/ 761 w 21600"/>
                <a:gd name="T17" fmla="*/ 22454 h 21600"/>
                <a:gd name="T18" fmla="*/ 21069 w 21600"/>
                <a:gd name="T19" fmla="*/ 28282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extrusionOk="0">
                  <a:moveTo>
                    <a:pt x="0" y="0"/>
                  </a:moveTo>
                  <a:lnTo>
                    <a:pt x="21600" y="0"/>
                  </a:lnTo>
                  <a:lnTo>
                    <a:pt x="21600" y="21600"/>
                  </a:lnTo>
                  <a:lnTo>
                    <a:pt x="0" y="21600"/>
                  </a:lnTo>
                  <a:lnTo>
                    <a:pt x="0" y="0"/>
                  </a:lnTo>
                  <a:close/>
                </a:path>
                <a:path w="21600" h="21600" extrusionOk="0">
                  <a:moveTo>
                    <a:pt x="1662" y="1709"/>
                  </a:moveTo>
                  <a:lnTo>
                    <a:pt x="9046" y="1709"/>
                  </a:lnTo>
                  <a:lnTo>
                    <a:pt x="9046" y="2331"/>
                  </a:lnTo>
                  <a:lnTo>
                    <a:pt x="1662" y="2331"/>
                  </a:lnTo>
                  <a:lnTo>
                    <a:pt x="1662" y="1709"/>
                  </a:lnTo>
                  <a:moveTo>
                    <a:pt x="0" y="4351"/>
                  </a:moveTo>
                  <a:lnTo>
                    <a:pt x="10892" y="4351"/>
                  </a:lnTo>
                  <a:lnTo>
                    <a:pt x="10892" y="14141"/>
                  </a:lnTo>
                  <a:lnTo>
                    <a:pt x="21600" y="14141"/>
                  </a:lnTo>
                  <a:moveTo>
                    <a:pt x="11631" y="1243"/>
                  </a:moveTo>
                  <a:lnTo>
                    <a:pt x="20492" y="1243"/>
                  </a:lnTo>
                  <a:lnTo>
                    <a:pt x="20492" y="1554"/>
                  </a:lnTo>
                  <a:lnTo>
                    <a:pt x="11631" y="1554"/>
                  </a:lnTo>
                  <a:lnTo>
                    <a:pt x="11631" y="1243"/>
                  </a:lnTo>
                  <a:moveTo>
                    <a:pt x="11631" y="3263"/>
                  </a:moveTo>
                  <a:lnTo>
                    <a:pt x="20492" y="3263"/>
                  </a:lnTo>
                  <a:lnTo>
                    <a:pt x="20492" y="3574"/>
                  </a:lnTo>
                  <a:lnTo>
                    <a:pt x="11631" y="3574"/>
                  </a:lnTo>
                  <a:lnTo>
                    <a:pt x="11631" y="3263"/>
                  </a:lnTo>
                  <a:moveTo>
                    <a:pt x="11631" y="6060"/>
                  </a:moveTo>
                  <a:lnTo>
                    <a:pt x="20492" y="6060"/>
                  </a:lnTo>
                  <a:lnTo>
                    <a:pt x="20492" y="6371"/>
                  </a:lnTo>
                  <a:lnTo>
                    <a:pt x="11631" y="6371"/>
                  </a:lnTo>
                  <a:lnTo>
                    <a:pt x="11631" y="6060"/>
                  </a:lnTo>
                  <a:moveTo>
                    <a:pt x="11631" y="8081"/>
                  </a:moveTo>
                  <a:lnTo>
                    <a:pt x="20308" y="8081"/>
                  </a:lnTo>
                  <a:lnTo>
                    <a:pt x="20308" y="8391"/>
                  </a:lnTo>
                  <a:lnTo>
                    <a:pt x="11631" y="8391"/>
                  </a:lnTo>
                  <a:lnTo>
                    <a:pt x="11631" y="8081"/>
                  </a:lnTo>
                  <a:moveTo>
                    <a:pt x="11631" y="4196"/>
                  </a:moveTo>
                  <a:lnTo>
                    <a:pt x="12369" y="4196"/>
                  </a:lnTo>
                  <a:lnTo>
                    <a:pt x="12369" y="4817"/>
                  </a:lnTo>
                  <a:lnTo>
                    <a:pt x="11631" y="4817"/>
                  </a:lnTo>
                  <a:lnTo>
                    <a:pt x="11631" y="4196"/>
                  </a:lnTo>
                  <a:moveTo>
                    <a:pt x="14400" y="4196"/>
                  </a:moveTo>
                  <a:lnTo>
                    <a:pt x="15138" y="4196"/>
                  </a:lnTo>
                  <a:lnTo>
                    <a:pt x="15138" y="4817"/>
                  </a:lnTo>
                  <a:lnTo>
                    <a:pt x="14400" y="4817"/>
                  </a:lnTo>
                  <a:lnTo>
                    <a:pt x="14400" y="4196"/>
                  </a:lnTo>
                  <a:moveTo>
                    <a:pt x="16985" y="4196"/>
                  </a:moveTo>
                  <a:lnTo>
                    <a:pt x="17723" y="4196"/>
                  </a:lnTo>
                  <a:lnTo>
                    <a:pt x="17723" y="4817"/>
                  </a:lnTo>
                  <a:lnTo>
                    <a:pt x="16985" y="4817"/>
                  </a:lnTo>
                  <a:lnTo>
                    <a:pt x="16985" y="4196"/>
                  </a:lnTo>
                  <a:moveTo>
                    <a:pt x="19754" y="4196"/>
                  </a:moveTo>
                  <a:lnTo>
                    <a:pt x="20492" y="4196"/>
                  </a:lnTo>
                  <a:lnTo>
                    <a:pt x="20492" y="4817"/>
                  </a:lnTo>
                  <a:lnTo>
                    <a:pt x="19754" y="4817"/>
                  </a:lnTo>
                  <a:lnTo>
                    <a:pt x="19754" y="4196"/>
                  </a:lnTo>
                  <a:moveTo>
                    <a:pt x="11631" y="9635"/>
                  </a:moveTo>
                  <a:lnTo>
                    <a:pt x="12369" y="9635"/>
                  </a:lnTo>
                  <a:lnTo>
                    <a:pt x="12369" y="10256"/>
                  </a:lnTo>
                  <a:lnTo>
                    <a:pt x="11631" y="10256"/>
                  </a:lnTo>
                  <a:lnTo>
                    <a:pt x="11631" y="9635"/>
                  </a:lnTo>
                  <a:moveTo>
                    <a:pt x="14400" y="9635"/>
                  </a:moveTo>
                  <a:lnTo>
                    <a:pt x="15138" y="9635"/>
                  </a:lnTo>
                  <a:lnTo>
                    <a:pt x="15138" y="10256"/>
                  </a:lnTo>
                  <a:lnTo>
                    <a:pt x="14400" y="10256"/>
                  </a:lnTo>
                  <a:lnTo>
                    <a:pt x="14400" y="9635"/>
                  </a:lnTo>
                  <a:moveTo>
                    <a:pt x="16985" y="9635"/>
                  </a:moveTo>
                  <a:lnTo>
                    <a:pt x="17723" y="9635"/>
                  </a:lnTo>
                  <a:lnTo>
                    <a:pt x="17723" y="10256"/>
                  </a:lnTo>
                  <a:lnTo>
                    <a:pt x="16985" y="10256"/>
                  </a:lnTo>
                  <a:lnTo>
                    <a:pt x="16985" y="9635"/>
                  </a:lnTo>
                  <a:moveTo>
                    <a:pt x="19754" y="9635"/>
                  </a:moveTo>
                  <a:lnTo>
                    <a:pt x="20492" y="9635"/>
                  </a:lnTo>
                  <a:lnTo>
                    <a:pt x="20492" y="10256"/>
                  </a:lnTo>
                  <a:lnTo>
                    <a:pt x="19754" y="10256"/>
                  </a:lnTo>
                  <a:lnTo>
                    <a:pt x="19754" y="9635"/>
                  </a:lnTo>
                  <a:moveTo>
                    <a:pt x="10892" y="14141"/>
                  </a:moveTo>
                  <a:lnTo>
                    <a:pt x="10892" y="15384"/>
                  </a:lnTo>
                  <a:lnTo>
                    <a:pt x="10892" y="20046"/>
                  </a:lnTo>
                  <a:lnTo>
                    <a:pt x="10892" y="21600"/>
                  </a:lnTo>
                  <a:lnTo>
                    <a:pt x="10892" y="14141"/>
                  </a:lnTo>
                  <a:moveTo>
                    <a:pt x="10892" y="4351"/>
                  </a:moveTo>
                  <a:lnTo>
                    <a:pt x="10892" y="3574"/>
                  </a:lnTo>
                  <a:lnTo>
                    <a:pt x="10892" y="932"/>
                  </a:lnTo>
                  <a:lnTo>
                    <a:pt x="10892" y="0"/>
                  </a:lnTo>
                  <a:lnTo>
                    <a:pt x="10892" y="4351"/>
                  </a:lnTo>
                </a:path>
              </a:pathLst>
            </a:custGeom>
            <a:solidFill>
              <a:schemeClr val="bg2">
                <a:lumMod val="75000"/>
              </a:schemeClr>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sz="2000"/>
            </a:p>
          </p:txBody>
        </p:sp>
        <p:sp>
          <p:nvSpPr>
            <p:cNvPr id="13" name="computr3"/>
            <p:cNvSpPr>
              <a:spLocks noEditPoints="1" noChangeArrowheads="1"/>
            </p:cNvSpPr>
            <p:nvPr/>
          </p:nvSpPr>
          <p:spPr bwMode="auto">
            <a:xfrm>
              <a:off x="7664196" y="2051400"/>
              <a:ext cx="860824" cy="590550"/>
            </a:xfrm>
            <a:custGeom>
              <a:avLst/>
              <a:gdLst>
                <a:gd name="T0" fmla="*/ 0 w 21600"/>
                <a:gd name="T1" fmla="*/ 10800 h 21600"/>
                <a:gd name="T2" fmla="*/ 10800 w 21600"/>
                <a:gd name="T3" fmla="*/ 0 h 21600"/>
                <a:gd name="T4" fmla="*/ 10800 w 21600"/>
                <a:gd name="T5" fmla="*/ 21600 h 21600"/>
                <a:gd name="T6" fmla="*/ 18135 w 21600"/>
                <a:gd name="T7" fmla="*/ 10800 h 21600"/>
                <a:gd name="T8" fmla="*/ 7811 w 21600"/>
                <a:gd name="T9" fmla="*/ 2584 h 21600"/>
                <a:gd name="T10" fmla="*/ 16359 w 21600"/>
                <a:gd name="T11" fmla="*/ 11764 h 21600"/>
              </a:gdLst>
              <a:ahLst/>
              <a:cxnLst>
                <a:cxn ang="0">
                  <a:pos x="T0" y="T1"/>
                </a:cxn>
                <a:cxn ang="0">
                  <a:pos x="T2" y="T3"/>
                </a:cxn>
                <a:cxn ang="0">
                  <a:pos x="T4" y="T5"/>
                </a:cxn>
                <a:cxn ang="0">
                  <a:pos x="T6" y="T7"/>
                </a:cxn>
              </a:cxnLst>
              <a:rect l="T8" t="T9" r="T10" b="T11"/>
              <a:pathLst>
                <a:path w="21600" h="21600" extrusionOk="0">
                  <a:moveTo>
                    <a:pt x="18250" y="17743"/>
                  </a:moveTo>
                  <a:lnTo>
                    <a:pt x="17557" y="16971"/>
                  </a:lnTo>
                  <a:lnTo>
                    <a:pt x="5429" y="16971"/>
                  </a:lnTo>
                  <a:lnTo>
                    <a:pt x="4736" y="17743"/>
                  </a:lnTo>
                  <a:lnTo>
                    <a:pt x="18250" y="17743"/>
                  </a:lnTo>
                  <a:close/>
                </a:path>
                <a:path w="21600" h="21600" extrusionOk="0">
                  <a:moveTo>
                    <a:pt x="18250" y="17743"/>
                  </a:moveTo>
                  <a:moveTo>
                    <a:pt x="19405" y="19131"/>
                  </a:moveTo>
                  <a:lnTo>
                    <a:pt x="18712" y="18360"/>
                  </a:lnTo>
                  <a:lnTo>
                    <a:pt x="4274" y="18360"/>
                  </a:lnTo>
                  <a:lnTo>
                    <a:pt x="3581" y="19131"/>
                  </a:lnTo>
                  <a:lnTo>
                    <a:pt x="19405" y="19131"/>
                  </a:lnTo>
                  <a:close/>
                </a:path>
                <a:path w="21600" h="21600" extrusionOk="0">
                  <a:moveTo>
                    <a:pt x="19405" y="19131"/>
                  </a:moveTo>
                  <a:moveTo>
                    <a:pt x="20560" y="20520"/>
                  </a:moveTo>
                  <a:lnTo>
                    <a:pt x="19867" y="19749"/>
                  </a:lnTo>
                  <a:lnTo>
                    <a:pt x="3119" y="19749"/>
                  </a:lnTo>
                  <a:lnTo>
                    <a:pt x="2426" y="20520"/>
                  </a:lnTo>
                  <a:lnTo>
                    <a:pt x="20560" y="20520"/>
                  </a:lnTo>
                  <a:close/>
                </a:path>
                <a:path w="21600" h="21600" extrusionOk="0">
                  <a:moveTo>
                    <a:pt x="20560" y="20520"/>
                  </a:moveTo>
                  <a:moveTo>
                    <a:pt x="4620" y="16971"/>
                  </a:moveTo>
                  <a:lnTo>
                    <a:pt x="5313" y="16200"/>
                  </a:lnTo>
                  <a:lnTo>
                    <a:pt x="7624" y="16200"/>
                  </a:lnTo>
                  <a:lnTo>
                    <a:pt x="7624" y="14194"/>
                  </a:lnTo>
                  <a:lnTo>
                    <a:pt x="5891" y="14194"/>
                  </a:lnTo>
                  <a:lnTo>
                    <a:pt x="5891" y="0"/>
                  </a:lnTo>
                  <a:lnTo>
                    <a:pt x="12013" y="0"/>
                  </a:lnTo>
                  <a:lnTo>
                    <a:pt x="18135" y="0"/>
                  </a:lnTo>
                  <a:lnTo>
                    <a:pt x="18135" y="10800"/>
                  </a:lnTo>
                  <a:lnTo>
                    <a:pt x="18135" y="14194"/>
                  </a:lnTo>
                  <a:lnTo>
                    <a:pt x="16402" y="14194"/>
                  </a:lnTo>
                  <a:lnTo>
                    <a:pt x="16402" y="16200"/>
                  </a:lnTo>
                  <a:lnTo>
                    <a:pt x="17788" y="16200"/>
                  </a:lnTo>
                  <a:lnTo>
                    <a:pt x="19059" y="17743"/>
                  </a:lnTo>
                  <a:lnTo>
                    <a:pt x="21022" y="19903"/>
                  </a:lnTo>
                  <a:lnTo>
                    <a:pt x="21253" y="20057"/>
                  </a:lnTo>
                  <a:lnTo>
                    <a:pt x="21369" y="20366"/>
                  </a:lnTo>
                  <a:lnTo>
                    <a:pt x="21600" y="20674"/>
                  </a:lnTo>
                  <a:lnTo>
                    <a:pt x="21600" y="20829"/>
                  </a:lnTo>
                  <a:lnTo>
                    <a:pt x="21600" y="20983"/>
                  </a:lnTo>
                  <a:lnTo>
                    <a:pt x="21600" y="21137"/>
                  </a:lnTo>
                  <a:lnTo>
                    <a:pt x="21600" y="21291"/>
                  </a:lnTo>
                  <a:lnTo>
                    <a:pt x="21484" y="21446"/>
                  </a:lnTo>
                  <a:lnTo>
                    <a:pt x="21369" y="21446"/>
                  </a:lnTo>
                  <a:lnTo>
                    <a:pt x="21138" y="21600"/>
                  </a:lnTo>
                  <a:lnTo>
                    <a:pt x="21022" y="21600"/>
                  </a:lnTo>
                  <a:lnTo>
                    <a:pt x="10973" y="21600"/>
                  </a:lnTo>
                  <a:lnTo>
                    <a:pt x="2079" y="21600"/>
                  </a:lnTo>
                  <a:lnTo>
                    <a:pt x="1848" y="21600"/>
                  </a:lnTo>
                  <a:lnTo>
                    <a:pt x="1733" y="21446"/>
                  </a:lnTo>
                  <a:lnTo>
                    <a:pt x="1617" y="21446"/>
                  </a:lnTo>
                  <a:lnTo>
                    <a:pt x="1502" y="21291"/>
                  </a:lnTo>
                  <a:lnTo>
                    <a:pt x="1386" y="21291"/>
                  </a:lnTo>
                  <a:lnTo>
                    <a:pt x="1386" y="21137"/>
                  </a:lnTo>
                  <a:lnTo>
                    <a:pt x="1386" y="20983"/>
                  </a:lnTo>
                  <a:lnTo>
                    <a:pt x="1386" y="20829"/>
                  </a:lnTo>
                  <a:lnTo>
                    <a:pt x="1502" y="20674"/>
                  </a:lnTo>
                  <a:lnTo>
                    <a:pt x="1617" y="20366"/>
                  </a:lnTo>
                  <a:lnTo>
                    <a:pt x="1733" y="20057"/>
                  </a:lnTo>
                  <a:lnTo>
                    <a:pt x="1964" y="19903"/>
                  </a:lnTo>
                  <a:lnTo>
                    <a:pt x="0" y="19903"/>
                  </a:lnTo>
                  <a:lnTo>
                    <a:pt x="0" y="10800"/>
                  </a:lnTo>
                  <a:lnTo>
                    <a:pt x="0" y="2777"/>
                  </a:lnTo>
                  <a:lnTo>
                    <a:pt x="4620" y="2777"/>
                  </a:lnTo>
                  <a:lnTo>
                    <a:pt x="4620" y="16971"/>
                  </a:lnTo>
                  <a:moveTo>
                    <a:pt x="4620" y="16971"/>
                  </a:moveTo>
                  <a:moveTo>
                    <a:pt x="4620" y="16971"/>
                  </a:moveTo>
                  <a:lnTo>
                    <a:pt x="4158" y="17434"/>
                  </a:lnTo>
                  <a:lnTo>
                    <a:pt x="2541" y="19286"/>
                  </a:lnTo>
                  <a:lnTo>
                    <a:pt x="1964" y="19903"/>
                  </a:lnTo>
                  <a:lnTo>
                    <a:pt x="4620" y="16971"/>
                  </a:lnTo>
                  <a:close/>
                </a:path>
                <a:path w="21600" h="21600" extrusionOk="0">
                  <a:moveTo>
                    <a:pt x="7624" y="2314"/>
                  </a:moveTo>
                  <a:moveTo>
                    <a:pt x="16402" y="2314"/>
                  </a:moveTo>
                  <a:lnTo>
                    <a:pt x="16402" y="11880"/>
                  </a:lnTo>
                  <a:lnTo>
                    <a:pt x="7624" y="11880"/>
                  </a:lnTo>
                  <a:lnTo>
                    <a:pt x="7624" y="2314"/>
                  </a:lnTo>
                  <a:close/>
                </a:path>
                <a:path w="21600" h="21600" extrusionOk="0">
                  <a:moveTo>
                    <a:pt x="578" y="4011"/>
                  </a:moveTo>
                  <a:moveTo>
                    <a:pt x="4043" y="4011"/>
                  </a:moveTo>
                  <a:lnTo>
                    <a:pt x="4043" y="4320"/>
                  </a:lnTo>
                  <a:lnTo>
                    <a:pt x="578" y="4320"/>
                  </a:lnTo>
                  <a:lnTo>
                    <a:pt x="578" y="4011"/>
                  </a:lnTo>
                  <a:close/>
                  <a:moveTo>
                    <a:pt x="7624" y="14194"/>
                  </a:moveTo>
                  <a:lnTo>
                    <a:pt x="16402" y="14194"/>
                  </a:lnTo>
                  <a:lnTo>
                    <a:pt x="16402" y="16200"/>
                  </a:lnTo>
                  <a:lnTo>
                    <a:pt x="7624" y="16200"/>
                  </a:lnTo>
                </a:path>
              </a:pathLst>
            </a:custGeom>
            <a:solidFill>
              <a:schemeClr val="bg1">
                <a:lumMod val="75000"/>
              </a:schemeClr>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sz="2000"/>
            </a:p>
          </p:txBody>
        </p:sp>
        <p:cxnSp>
          <p:nvCxnSpPr>
            <p:cNvPr id="17" name="Straight Arrow Connector 16"/>
            <p:cNvCxnSpPr/>
            <p:nvPr/>
          </p:nvCxnSpPr>
          <p:spPr>
            <a:xfrm>
              <a:off x="4997196" y="3194400"/>
              <a:ext cx="1066800" cy="45720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18" name="Straight Arrow Connector 17"/>
            <p:cNvCxnSpPr/>
            <p:nvPr/>
          </p:nvCxnSpPr>
          <p:spPr>
            <a:xfrm>
              <a:off x="6902196" y="4261200"/>
              <a:ext cx="1066800" cy="45720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19" name="Straight Arrow Connector 18"/>
            <p:cNvCxnSpPr/>
            <p:nvPr/>
          </p:nvCxnSpPr>
          <p:spPr>
            <a:xfrm>
              <a:off x="6825996" y="5099400"/>
              <a:ext cx="1066800" cy="45720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grpSp>
    </p:spTree>
    <p:extLst>
      <p:ext uri="{BB962C8B-B14F-4D97-AF65-F5344CB8AC3E}">
        <p14:creationId xmlns:p14="http://schemas.microsoft.com/office/powerpoint/2010/main" val="42349912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DDoS Reality</a:t>
            </a:r>
          </a:p>
        </p:txBody>
      </p:sp>
      <p:sp>
        <p:nvSpPr>
          <p:cNvPr id="3" name="Content Placeholder 2"/>
          <p:cNvSpPr>
            <a:spLocks noGrp="1"/>
          </p:cNvSpPr>
          <p:nvPr>
            <p:ph idx="1"/>
          </p:nvPr>
        </p:nvSpPr>
        <p:spPr/>
        <p:txBody>
          <a:bodyPr/>
          <a:lstStyle/>
          <a:p>
            <a:r>
              <a:rPr lang="en-US" dirty="0"/>
              <a:t>None of the “protocol oriented” solutions have really seen any adoption </a:t>
            </a:r>
          </a:p>
          <a:p>
            <a:pPr lvl="1"/>
            <a:r>
              <a:rPr lang="en-US" dirty="0"/>
              <a:t>too many untrusting, ill-informed, mutually suspicious parties must play together </a:t>
            </a:r>
          </a:p>
          <a:p>
            <a:r>
              <a:rPr lang="en-US" dirty="0"/>
              <a:t>Real Solution </a:t>
            </a:r>
          </a:p>
          <a:p>
            <a:pPr lvl="1"/>
            <a:r>
              <a:rPr lang="en-US" dirty="0"/>
              <a:t>Large ISPs police their ingress/egress points very carefully </a:t>
            </a:r>
          </a:p>
          <a:p>
            <a:pPr lvl="1"/>
            <a:r>
              <a:rPr lang="en-US" dirty="0"/>
              <a:t>Watch for DDoS attacks and filter appropriately </a:t>
            </a:r>
          </a:p>
          <a:p>
            <a:pPr lvl="1"/>
            <a:r>
              <a:rPr lang="en-US" dirty="0"/>
              <a:t>Develop products that coordinate view from many vantage points in the network to identify upswings in traffic </a:t>
            </a:r>
            <a:endParaRPr lang="en-US" dirty="0">
              <a:effectLst/>
            </a:endParaRPr>
          </a:p>
        </p:txBody>
      </p:sp>
    </p:spTree>
    <p:extLst>
      <p:ext uri="{BB962C8B-B14F-4D97-AF65-F5344CB8AC3E}">
        <p14:creationId xmlns:p14="http://schemas.microsoft.com/office/powerpoint/2010/main" val="317814236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5D407-E134-BE4F-9281-E26E202F08AD}"/>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D57A94B-6758-104E-91F3-F072C824C2E5}"/>
              </a:ext>
            </a:extLst>
          </p:cNvPr>
          <p:cNvSpPr>
            <a:spLocks noGrp="1"/>
          </p:cNvSpPr>
          <p:nvPr>
            <p:ph idx="1"/>
          </p:nvPr>
        </p:nvSpPr>
        <p:spPr/>
        <p:txBody>
          <a:bodyPr/>
          <a:lstStyle/>
          <a:p>
            <a:r>
              <a:rPr lang="en-US" strike="sngStrike" dirty="0"/>
              <a:t>Computer Network Threat Model</a:t>
            </a:r>
          </a:p>
          <a:p>
            <a:r>
              <a:rPr lang="en-US" strike="sngStrike" dirty="0"/>
              <a:t>Protocol Insecurities</a:t>
            </a:r>
          </a:p>
          <a:p>
            <a:r>
              <a:rPr lang="en-US" strike="sngStrike" dirty="0"/>
              <a:t>DDoS</a:t>
            </a:r>
          </a:p>
          <a:p>
            <a:r>
              <a:rPr lang="en-US" dirty="0"/>
              <a:t>Wireless</a:t>
            </a:r>
          </a:p>
          <a:p>
            <a:r>
              <a:rPr lang="en-US" dirty="0"/>
              <a:t>Defenses: TLS, Firewalls, IDS, IPS</a:t>
            </a:r>
          </a:p>
        </p:txBody>
      </p:sp>
    </p:spTree>
    <p:extLst>
      <p:ext uri="{BB962C8B-B14F-4D97-AF65-F5344CB8AC3E}">
        <p14:creationId xmlns:p14="http://schemas.microsoft.com/office/powerpoint/2010/main" val="141237602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799EC-3985-8C48-9CD9-68CCB03FCF18}"/>
              </a:ext>
            </a:extLst>
          </p:cNvPr>
          <p:cNvSpPr>
            <a:spLocks noGrp="1"/>
          </p:cNvSpPr>
          <p:nvPr>
            <p:ph type="title"/>
          </p:nvPr>
        </p:nvSpPr>
        <p:spPr/>
        <p:txBody>
          <a:bodyPr/>
          <a:lstStyle/>
          <a:p>
            <a:r>
              <a:rPr lang="en-US" dirty="0"/>
              <a:t>Wireless</a:t>
            </a:r>
          </a:p>
        </p:txBody>
      </p:sp>
      <p:sp>
        <p:nvSpPr>
          <p:cNvPr id="3" name="Content Placeholder 2">
            <a:extLst>
              <a:ext uri="{FF2B5EF4-FFF2-40B4-BE49-F238E27FC236}">
                <a16:creationId xmlns:a16="http://schemas.microsoft.com/office/drawing/2014/main" id="{131AD492-9620-2749-AEF6-4CBA05B511E4}"/>
              </a:ext>
            </a:extLst>
          </p:cNvPr>
          <p:cNvSpPr>
            <a:spLocks noGrp="1"/>
          </p:cNvSpPr>
          <p:nvPr>
            <p:ph idx="1"/>
          </p:nvPr>
        </p:nvSpPr>
        <p:spPr/>
        <p:txBody>
          <a:bodyPr/>
          <a:lstStyle/>
          <a:p>
            <a:r>
              <a:rPr lang="en-US" dirty="0"/>
              <a:t>Can it ever be secure?</a:t>
            </a:r>
          </a:p>
          <a:p>
            <a:r>
              <a:rPr lang="en-US" dirty="0"/>
              <a:t>Third party software</a:t>
            </a:r>
          </a:p>
          <a:p>
            <a:r>
              <a:rPr lang="en-US" dirty="0"/>
              <a:t>Open medium</a:t>
            </a:r>
          </a:p>
          <a:p>
            <a:r>
              <a:rPr lang="en-US" dirty="0" err="1"/>
              <a:t>Krack</a:t>
            </a:r>
            <a:r>
              <a:rPr lang="en-US" dirty="0"/>
              <a:t> attack – WPA is not safe anymore</a:t>
            </a:r>
          </a:p>
        </p:txBody>
      </p:sp>
    </p:spTree>
    <p:extLst>
      <p:ext uri="{BB962C8B-B14F-4D97-AF65-F5344CB8AC3E}">
        <p14:creationId xmlns:p14="http://schemas.microsoft.com/office/powerpoint/2010/main" val="1990112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1408E-CA76-CB47-B728-3635F3A00BA1}"/>
              </a:ext>
            </a:extLst>
          </p:cNvPr>
          <p:cNvSpPr>
            <a:spLocks noGrp="1"/>
          </p:cNvSpPr>
          <p:nvPr>
            <p:ph type="title"/>
          </p:nvPr>
        </p:nvSpPr>
        <p:spPr/>
        <p:txBody>
          <a:bodyPr/>
          <a:lstStyle/>
          <a:p>
            <a:r>
              <a:rPr lang="en-US" dirty="0"/>
              <a:t>Wireless communication</a:t>
            </a:r>
          </a:p>
        </p:txBody>
      </p:sp>
      <p:sp>
        <p:nvSpPr>
          <p:cNvPr id="3" name="Content Placeholder 2">
            <a:extLst>
              <a:ext uri="{FF2B5EF4-FFF2-40B4-BE49-F238E27FC236}">
                <a16:creationId xmlns:a16="http://schemas.microsoft.com/office/drawing/2014/main" id="{BEB9B6B1-E970-5141-AED6-3CCF4AB9614B}"/>
              </a:ext>
            </a:extLst>
          </p:cNvPr>
          <p:cNvSpPr>
            <a:spLocks noGrp="1"/>
          </p:cNvSpPr>
          <p:nvPr>
            <p:ph idx="1"/>
          </p:nvPr>
        </p:nvSpPr>
        <p:spPr>
          <a:xfrm>
            <a:off x="838200" y="1825625"/>
            <a:ext cx="10515600" cy="4351338"/>
          </a:xfrm>
        </p:spPr>
        <p:txBody>
          <a:bodyPr/>
          <a:lstStyle/>
          <a:p>
            <a:r>
              <a:rPr lang="en-US" dirty="0"/>
              <a:t>802.11 Protocol Suite</a:t>
            </a:r>
          </a:p>
          <a:p>
            <a:pPr lvl="1"/>
            <a:r>
              <a:rPr lang="en-US" dirty="0"/>
              <a:t>2.4 GHz radio signal band</a:t>
            </a:r>
          </a:p>
          <a:p>
            <a:pPr lvl="1"/>
            <a:r>
              <a:rPr lang="en-US" dirty="0"/>
              <a:t>Use few channels: 1, 6, 11</a:t>
            </a:r>
          </a:p>
          <a:p>
            <a:pPr lvl="1"/>
            <a:r>
              <a:rPr lang="en-US" dirty="0"/>
              <a:t>Repeaters</a:t>
            </a:r>
          </a:p>
          <a:p>
            <a:pPr lvl="1"/>
            <a:r>
              <a:rPr lang="en-US" dirty="0"/>
              <a:t>Access Point</a:t>
            </a:r>
          </a:p>
        </p:txBody>
      </p:sp>
      <p:pic>
        <p:nvPicPr>
          <p:cNvPr id="1026" name="Picture 2" descr="Image result for access point and local station">
            <a:extLst>
              <a:ext uri="{FF2B5EF4-FFF2-40B4-BE49-F238E27FC236}">
                <a16:creationId xmlns:a16="http://schemas.microsoft.com/office/drawing/2014/main" id="{4879FE01-50C3-2545-9C2B-38CA45ED4D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89679" y="1484888"/>
            <a:ext cx="6413500" cy="4775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242328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3462A-413C-1F45-90A9-B86536ACAD54}"/>
              </a:ext>
            </a:extLst>
          </p:cNvPr>
          <p:cNvSpPr>
            <a:spLocks noGrp="1"/>
          </p:cNvSpPr>
          <p:nvPr>
            <p:ph type="title"/>
          </p:nvPr>
        </p:nvSpPr>
        <p:spPr/>
        <p:txBody>
          <a:bodyPr/>
          <a:lstStyle/>
          <a:p>
            <a:r>
              <a:rPr lang="en-US" dirty="0" err="1"/>
              <a:t>WiFi</a:t>
            </a:r>
            <a:r>
              <a:rPr lang="en-US" dirty="0"/>
              <a:t> Frames</a:t>
            </a:r>
          </a:p>
        </p:txBody>
      </p:sp>
      <p:sp>
        <p:nvSpPr>
          <p:cNvPr id="3" name="Content Placeholder 2">
            <a:extLst>
              <a:ext uri="{FF2B5EF4-FFF2-40B4-BE49-F238E27FC236}">
                <a16:creationId xmlns:a16="http://schemas.microsoft.com/office/drawing/2014/main" id="{F83B1CE3-C3B0-DA46-A275-41E7EF9BEDAC}"/>
              </a:ext>
            </a:extLst>
          </p:cNvPr>
          <p:cNvSpPr>
            <a:spLocks noGrp="1"/>
          </p:cNvSpPr>
          <p:nvPr>
            <p:ph idx="1"/>
          </p:nvPr>
        </p:nvSpPr>
        <p:spPr>
          <a:xfrm>
            <a:off x="742950" y="2473325"/>
            <a:ext cx="10515600" cy="4351338"/>
          </a:xfrm>
        </p:spPr>
        <p:txBody>
          <a:bodyPr/>
          <a:lstStyle/>
          <a:p>
            <a:r>
              <a:rPr lang="en-US" dirty="0"/>
              <a:t>Wireshark Lab!</a:t>
            </a:r>
          </a:p>
          <a:p>
            <a:endParaRPr lang="en-US" dirty="0"/>
          </a:p>
        </p:txBody>
      </p:sp>
      <p:pic>
        <p:nvPicPr>
          <p:cNvPr id="2050" name="Picture 2" descr="Image result for wifi frame">
            <a:extLst>
              <a:ext uri="{FF2B5EF4-FFF2-40B4-BE49-F238E27FC236}">
                <a16:creationId xmlns:a16="http://schemas.microsoft.com/office/drawing/2014/main" id="{9C445575-6FEA-D24C-A5DE-AFAA32B5CA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700" y="1295400"/>
            <a:ext cx="10706100" cy="556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027487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7E441-275A-4542-BCC2-533622007413}"/>
              </a:ext>
            </a:extLst>
          </p:cNvPr>
          <p:cNvSpPr>
            <a:spLocks noGrp="1"/>
          </p:cNvSpPr>
          <p:nvPr>
            <p:ph type="title"/>
          </p:nvPr>
        </p:nvSpPr>
        <p:spPr/>
        <p:txBody>
          <a:bodyPr/>
          <a:lstStyle/>
          <a:p>
            <a:r>
              <a:rPr lang="en-US" dirty="0"/>
              <a:t>Wireless Vulnerabilities</a:t>
            </a:r>
          </a:p>
        </p:txBody>
      </p:sp>
      <p:sp>
        <p:nvSpPr>
          <p:cNvPr id="3" name="Content Placeholder 2">
            <a:extLst>
              <a:ext uri="{FF2B5EF4-FFF2-40B4-BE49-F238E27FC236}">
                <a16:creationId xmlns:a16="http://schemas.microsoft.com/office/drawing/2014/main" id="{BA0B1C8E-F40E-C746-B8B6-E521D9D7188B}"/>
              </a:ext>
            </a:extLst>
          </p:cNvPr>
          <p:cNvSpPr>
            <a:spLocks noGrp="1"/>
          </p:cNvSpPr>
          <p:nvPr>
            <p:ph idx="1"/>
          </p:nvPr>
        </p:nvSpPr>
        <p:spPr/>
        <p:txBody>
          <a:bodyPr/>
          <a:lstStyle/>
          <a:p>
            <a:r>
              <a:rPr lang="en-US" dirty="0"/>
              <a:t>CIA again</a:t>
            </a:r>
          </a:p>
          <a:p>
            <a:r>
              <a:rPr lang="en-US" dirty="0"/>
              <a:t>Public </a:t>
            </a:r>
            <a:r>
              <a:rPr lang="en-US" dirty="0" err="1"/>
              <a:t>wifi</a:t>
            </a:r>
            <a:r>
              <a:rPr lang="en-US" dirty="0"/>
              <a:t>… why is it unsafe?</a:t>
            </a:r>
          </a:p>
          <a:p>
            <a:endParaRPr lang="en-US" dirty="0"/>
          </a:p>
        </p:txBody>
      </p:sp>
      <p:pic>
        <p:nvPicPr>
          <p:cNvPr id="3074" name="Picture 2" descr="Image result for public wifi hotspot">
            <a:extLst>
              <a:ext uri="{FF2B5EF4-FFF2-40B4-BE49-F238E27FC236}">
                <a16:creationId xmlns:a16="http://schemas.microsoft.com/office/drawing/2014/main" id="{F50A9FC8-50CB-1248-BC07-2E19274E38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5950" y="3302000"/>
            <a:ext cx="8420100" cy="3009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574989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8CF9A-97F3-9842-9705-1A9BF612285E}"/>
              </a:ext>
            </a:extLst>
          </p:cNvPr>
          <p:cNvSpPr>
            <a:spLocks noGrp="1"/>
          </p:cNvSpPr>
          <p:nvPr>
            <p:ph type="title"/>
          </p:nvPr>
        </p:nvSpPr>
        <p:spPr/>
        <p:txBody>
          <a:bodyPr/>
          <a:lstStyle/>
          <a:p>
            <a:r>
              <a:rPr lang="en-US" dirty="0" err="1"/>
              <a:t>WiFi</a:t>
            </a:r>
            <a:r>
              <a:rPr lang="en-US" dirty="0"/>
              <a:t> Vulnerabilities</a:t>
            </a:r>
          </a:p>
        </p:txBody>
      </p:sp>
      <p:sp>
        <p:nvSpPr>
          <p:cNvPr id="3" name="Content Placeholder 2">
            <a:extLst>
              <a:ext uri="{FF2B5EF4-FFF2-40B4-BE49-F238E27FC236}">
                <a16:creationId xmlns:a16="http://schemas.microsoft.com/office/drawing/2014/main" id="{B8C0208C-69C9-954C-B4CE-A0DA746D999E}"/>
              </a:ext>
            </a:extLst>
          </p:cNvPr>
          <p:cNvSpPr>
            <a:spLocks noGrp="1"/>
          </p:cNvSpPr>
          <p:nvPr>
            <p:ph idx="1"/>
          </p:nvPr>
        </p:nvSpPr>
        <p:spPr/>
        <p:txBody>
          <a:bodyPr>
            <a:normAutofit/>
          </a:bodyPr>
          <a:lstStyle/>
          <a:p>
            <a:r>
              <a:rPr lang="en-US" dirty="0"/>
              <a:t>Unauthorized Access</a:t>
            </a:r>
          </a:p>
          <a:p>
            <a:r>
              <a:rPr lang="en-US" dirty="0"/>
              <a:t>Protocol Vulnerabilities</a:t>
            </a:r>
          </a:p>
          <a:p>
            <a:r>
              <a:rPr lang="en-US" dirty="0"/>
              <a:t>Picking up the Beacon</a:t>
            </a:r>
          </a:p>
          <a:p>
            <a:r>
              <a:rPr lang="en-US" dirty="0"/>
              <a:t>SSID in all Frames</a:t>
            </a:r>
          </a:p>
          <a:p>
            <a:r>
              <a:rPr lang="en-US" dirty="0"/>
              <a:t>Authentication</a:t>
            </a:r>
          </a:p>
          <a:p>
            <a:r>
              <a:rPr lang="en-US" dirty="0"/>
              <a:t>Changeable MAC Addresses</a:t>
            </a:r>
            <a:r>
              <a:rPr lang="en-US" sz="1200" dirty="0"/>
              <a:t/>
            </a:r>
            <a:br>
              <a:rPr lang="en-US" sz="1200" dirty="0"/>
            </a:br>
            <a:r>
              <a:rPr lang="en-US" sz="1200" dirty="0">
                <a:hlinkClick r:id="rId3"/>
              </a:rPr>
              <a:t>http://www.instructables.com/id/How-to-Spoof-Your-MAC-Address</a:t>
            </a:r>
            <a:r>
              <a:rPr lang="en-US" sz="1200" dirty="0" smtClean="0">
                <a:hlinkClick r:id="rId3"/>
              </a:rPr>
              <a:t>/</a:t>
            </a:r>
            <a:r>
              <a:rPr lang="en-US" sz="1200" dirty="0" smtClean="0"/>
              <a:t> </a:t>
            </a:r>
            <a:endParaRPr lang="en-US" sz="1200" dirty="0"/>
          </a:p>
          <a:p>
            <a:r>
              <a:rPr lang="en-US" dirty="0"/>
              <a:t>Stealing the Association</a:t>
            </a:r>
          </a:p>
          <a:p>
            <a:r>
              <a:rPr lang="en-US" dirty="0" smtClean="0"/>
              <a:t>Preferred </a:t>
            </a:r>
            <a:r>
              <a:rPr lang="en-US" dirty="0"/>
              <a:t>Associations </a:t>
            </a:r>
          </a:p>
        </p:txBody>
      </p:sp>
      <p:pic>
        <p:nvPicPr>
          <p:cNvPr id="1026" name="Picture 2" descr="Image result for wireless open mode connectio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5001" y="-1"/>
            <a:ext cx="6477000" cy="34285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wireless open and closed mode connection"/>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15001" y="3588025"/>
            <a:ext cx="6877050" cy="2981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674623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how does WEP work"/>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rcRect/>
          <a:stretch>
            <a:fillRect/>
          </a:stretch>
        </p:blipFill>
        <p:spPr bwMode="auto">
          <a:xfrm>
            <a:off x="373225" y="0"/>
            <a:ext cx="1162594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65858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C1CBE-800C-C048-8F5B-169F3491977F}"/>
              </a:ext>
            </a:extLst>
          </p:cNvPr>
          <p:cNvSpPr>
            <a:spLocks noGrp="1"/>
          </p:cNvSpPr>
          <p:nvPr>
            <p:ph type="title"/>
          </p:nvPr>
        </p:nvSpPr>
        <p:spPr/>
        <p:txBody>
          <a:bodyPr/>
          <a:lstStyle/>
          <a:p>
            <a:r>
              <a:rPr lang="en-US" dirty="0"/>
              <a:t>CVSS example – which is the worst threat??</a:t>
            </a:r>
          </a:p>
        </p:txBody>
      </p:sp>
      <p:sp>
        <p:nvSpPr>
          <p:cNvPr id="4" name="Text Placeholder 3">
            <a:extLst>
              <a:ext uri="{FF2B5EF4-FFF2-40B4-BE49-F238E27FC236}">
                <a16:creationId xmlns:a16="http://schemas.microsoft.com/office/drawing/2014/main" id="{FE5559F8-63F0-FF44-9EF7-8DDCF51D6E48}"/>
              </a:ext>
            </a:extLst>
          </p:cNvPr>
          <p:cNvSpPr txBox="1">
            <a:spLocks noGrp="1"/>
          </p:cNvSpPr>
          <p:nvPr>
            <p:ph type="body" idx="1"/>
          </p:nvPr>
        </p:nvSpPr>
        <p:spPr>
          <a:prstGeom prst="rect">
            <a:avLst/>
          </a:prstGeom>
          <a:noFill/>
        </p:spPr>
        <p:txBody>
          <a:bodyPr wrap="none" rtlCol="0">
            <a:spAutoFit/>
          </a:bodyPr>
          <a:lstStyle/>
          <a:p>
            <a:r>
              <a:rPr lang="en-US" dirty="0">
                <a:hlinkClick r:id="rId2"/>
              </a:rPr>
              <a:t>https://www.first.org/cvss/examples</a:t>
            </a:r>
            <a:r>
              <a:rPr lang="en-US" dirty="0"/>
              <a:t> </a:t>
            </a:r>
          </a:p>
        </p:txBody>
      </p:sp>
    </p:spTree>
    <p:extLst>
      <p:ext uri="{BB962C8B-B14F-4D97-AF65-F5344CB8AC3E}">
        <p14:creationId xmlns:p14="http://schemas.microsoft.com/office/powerpoint/2010/main" val="47894073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7F4F9-AABA-3340-8E5A-0EA5673EA09B}"/>
              </a:ext>
            </a:extLst>
          </p:cNvPr>
          <p:cNvSpPr>
            <a:spLocks noGrp="1"/>
          </p:cNvSpPr>
          <p:nvPr>
            <p:ph type="title"/>
          </p:nvPr>
        </p:nvSpPr>
        <p:spPr/>
        <p:txBody>
          <a:bodyPr/>
          <a:lstStyle/>
          <a:p>
            <a:r>
              <a:rPr lang="en-US" dirty="0"/>
              <a:t>WPA</a:t>
            </a:r>
          </a:p>
        </p:txBody>
      </p:sp>
      <p:pic>
        <p:nvPicPr>
          <p:cNvPr id="4" name="Content Placeholder 3"/>
          <p:cNvPicPr>
            <a:picLocks noGrp="1" noChangeAspect="1"/>
          </p:cNvPicPr>
          <p:nvPr>
            <p:ph idx="1"/>
          </p:nvPr>
        </p:nvPicPr>
        <p:blipFill>
          <a:blip r:embed="rId3"/>
          <a:stretch>
            <a:fillRect/>
          </a:stretch>
        </p:blipFill>
        <p:spPr>
          <a:xfrm>
            <a:off x="2972830" y="207469"/>
            <a:ext cx="6896384" cy="6516090"/>
          </a:xfrm>
          <a:prstGeom prst="rect">
            <a:avLst/>
          </a:prstGeom>
        </p:spPr>
      </p:pic>
    </p:spTree>
    <p:extLst>
      <p:ext uri="{BB962C8B-B14F-4D97-AF65-F5344CB8AC3E}">
        <p14:creationId xmlns:p14="http://schemas.microsoft.com/office/powerpoint/2010/main" val="174190443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3BB51-6687-A747-8377-5CE5175D8475}"/>
              </a:ext>
            </a:extLst>
          </p:cNvPr>
          <p:cNvSpPr>
            <a:spLocks noGrp="1"/>
          </p:cNvSpPr>
          <p:nvPr>
            <p:ph type="title"/>
          </p:nvPr>
        </p:nvSpPr>
        <p:spPr/>
        <p:txBody>
          <a:bodyPr/>
          <a:lstStyle/>
          <a:p>
            <a:r>
              <a:rPr lang="en-US" dirty="0" err="1"/>
              <a:t>Krack</a:t>
            </a:r>
            <a:r>
              <a:rPr lang="en-US" dirty="0"/>
              <a:t> Attack</a:t>
            </a:r>
          </a:p>
        </p:txBody>
      </p:sp>
      <p:sp>
        <p:nvSpPr>
          <p:cNvPr id="3" name="Content Placeholder 2">
            <a:extLst>
              <a:ext uri="{FF2B5EF4-FFF2-40B4-BE49-F238E27FC236}">
                <a16:creationId xmlns:a16="http://schemas.microsoft.com/office/drawing/2014/main" id="{12294CC7-4169-DD45-85AE-8742990B7153}"/>
              </a:ext>
            </a:extLst>
          </p:cNvPr>
          <p:cNvSpPr>
            <a:spLocks noGrp="1"/>
          </p:cNvSpPr>
          <p:nvPr>
            <p:ph idx="1"/>
          </p:nvPr>
        </p:nvSpPr>
        <p:spPr/>
        <p:txBody>
          <a:bodyPr/>
          <a:lstStyle/>
          <a:p>
            <a:r>
              <a:rPr lang="en-US" dirty="0"/>
              <a:t>WPA2 shown vulnerable to </a:t>
            </a:r>
            <a:r>
              <a:rPr lang="en-US" b="1" dirty="0"/>
              <a:t>K</a:t>
            </a:r>
            <a:r>
              <a:rPr lang="en-US" dirty="0"/>
              <a:t>ey </a:t>
            </a:r>
            <a:r>
              <a:rPr lang="en-US" b="1" dirty="0" smtClean="0"/>
              <a:t>R</a:t>
            </a:r>
            <a:r>
              <a:rPr lang="en-US" dirty="0" smtClean="0"/>
              <a:t>einstallation </a:t>
            </a:r>
            <a:r>
              <a:rPr lang="en-US" b="1" dirty="0" smtClean="0"/>
              <a:t>A</a:t>
            </a:r>
            <a:r>
              <a:rPr lang="en-US" dirty="0" smtClean="0"/>
              <a:t>tta</a:t>
            </a:r>
            <a:r>
              <a:rPr lang="en-US" b="1" dirty="0" smtClean="0"/>
              <a:t>ck</a:t>
            </a:r>
            <a:r>
              <a:rPr lang="en-US" dirty="0" smtClean="0"/>
              <a:t>s </a:t>
            </a:r>
            <a:r>
              <a:rPr lang="en-US" dirty="0"/>
              <a:t>(KRACK) [https://</a:t>
            </a:r>
            <a:r>
              <a:rPr lang="en-US" dirty="0" smtClean="0"/>
              <a:t>www.krackattacks.com]</a:t>
            </a:r>
            <a:endParaRPr lang="en-US" dirty="0"/>
          </a:p>
          <a:p>
            <a:r>
              <a:rPr lang="en-US" dirty="0" smtClean="0"/>
              <a:t>Tricks </a:t>
            </a:r>
            <a:r>
              <a:rPr lang="en-US" dirty="0"/>
              <a:t>victim into using an already-in-use key </a:t>
            </a:r>
            <a:r>
              <a:rPr lang="en-US" dirty="0" smtClean="0"/>
              <a:t>by manipulating </a:t>
            </a:r>
            <a:r>
              <a:rPr lang="en-US" dirty="0"/>
              <a:t>and replaying handshake </a:t>
            </a:r>
            <a:r>
              <a:rPr lang="en-US" dirty="0" smtClean="0"/>
              <a:t>messages</a:t>
            </a:r>
            <a:endParaRPr lang="en-US" dirty="0"/>
          </a:p>
        </p:txBody>
      </p:sp>
      <p:pic>
        <p:nvPicPr>
          <p:cNvPr id="4" name="Picture 3"/>
          <p:cNvPicPr>
            <a:picLocks noChangeAspect="1"/>
          </p:cNvPicPr>
          <p:nvPr/>
        </p:nvPicPr>
        <p:blipFill>
          <a:blip r:embed="rId3"/>
          <a:stretch>
            <a:fillRect/>
          </a:stretch>
        </p:blipFill>
        <p:spPr>
          <a:xfrm>
            <a:off x="1737540" y="3772437"/>
            <a:ext cx="8543925" cy="2390775"/>
          </a:xfrm>
          <a:prstGeom prst="rect">
            <a:avLst/>
          </a:prstGeom>
        </p:spPr>
      </p:pic>
      <p:sp>
        <p:nvSpPr>
          <p:cNvPr id="5" name="Rectangle 4"/>
          <p:cNvSpPr/>
          <p:nvPr/>
        </p:nvSpPr>
        <p:spPr>
          <a:xfrm>
            <a:off x="4858721" y="6194789"/>
            <a:ext cx="3141822" cy="369332"/>
          </a:xfrm>
          <a:prstGeom prst="rect">
            <a:avLst/>
          </a:prstGeom>
        </p:spPr>
        <p:txBody>
          <a:bodyPr wrap="none">
            <a:spAutoFit/>
          </a:bodyPr>
          <a:lstStyle/>
          <a:p>
            <a:r>
              <a:rPr lang="en-US" dirty="0"/>
              <a:t>https://www.krackattacks.com/</a:t>
            </a:r>
          </a:p>
        </p:txBody>
      </p:sp>
    </p:spTree>
    <p:extLst>
      <p:ext uri="{BB962C8B-B14F-4D97-AF65-F5344CB8AC3E}">
        <p14:creationId xmlns:p14="http://schemas.microsoft.com/office/powerpoint/2010/main" val="155562010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Attack</a:t>
            </a:r>
            <a:endParaRPr lang="en-US" dirty="0"/>
          </a:p>
        </p:txBody>
      </p:sp>
      <p:pic>
        <p:nvPicPr>
          <p:cNvPr id="4" name="Content Placeholder 3"/>
          <p:cNvPicPr>
            <a:picLocks noGrp="1" noChangeAspect="1"/>
          </p:cNvPicPr>
          <p:nvPr>
            <p:ph idx="1"/>
          </p:nvPr>
        </p:nvPicPr>
        <p:blipFill>
          <a:blip r:embed="rId3"/>
          <a:stretch>
            <a:fillRect/>
          </a:stretch>
        </p:blipFill>
        <p:spPr>
          <a:xfrm>
            <a:off x="6096000" y="-44994"/>
            <a:ext cx="5196423" cy="7799802"/>
          </a:xfrm>
          <a:prstGeom prst="rect">
            <a:avLst/>
          </a:prstGeom>
        </p:spPr>
      </p:pic>
      <p:sp>
        <p:nvSpPr>
          <p:cNvPr id="5" name="TextBox 4"/>
          <p:cNvSpPr txBox="1"/>
          <p:nvPr/>
        </p:nvSpPr>
        <p:spPr>
          <a:xfrm>
            <a:off x="778040" y="1907628"/>
            <a:ext cx="5673861" cy="923330"/>
          </a:xfrm>
          <a:prstGeom prst="rect">
            <a:avLst/>
          </a:prstGeom>
          <a:noFill/>
        </p:spPr>
        <p:txBody>
          <a:bodyPr wrap="none" rtlCol="0">
            <a:spAutoFit/>
          </a:bodyPr>
          <a:lstStyle/>
          <a:p>
            <a:r>
              <a:rPr lang="en-US" dirty="0" smtClean="0"/>
              <a:t>Image from </a:t>
            </a:r>
            <a:r>
              <a:rPr lang="en-US" dirty="0"/>
              <a:t>CCS’17 Publication</a:t>
            </a:r>
            <a:br>
              <a:rPr lang="en-US" dirty="0"/>
            </a:br>
            <a:r>
              <a:rPr lang="en-US" dirty="0"/>
              <a:t>“Key Reinstallation Attacks: Forcing Nonce Reuse in </a:t>
            </a:r>
            <a:r>
              <a:rPr lang="en-US" dirty="0" smtClean="0"/>
              <a:t>WPA2”</a:t>
            </a:r>
          </a:p>
          <a:p>
            <a:r>
              <a:rPr lang="en-US" dirty="0" err="1" smtClean="0"/>
              <a:t>Mathy</a:t>
            </a:r>
            <a:r>
              <a:rPr lang="en-US" dirty="0" smtClean="0"/>
              <a:t> </a:t>
            </a:r>
            <a:r>
              <a:rPr lang="en-US" dirty="0" err="1" smtClean="0"/>
              <a:t>Vanhoef</a:t>
            </a:r>
            <a:r>
              <a:rPr lang="en-US" dirty="0" smtClean="0"/>
              <a:t>, Frank </a:t>
            </a:r>
            <a:r>
              <a:rPr lang="en-US" dirty="0" err="1" smtClean="0"/>
              <a:t>Piessens</a:t>
            </a:r>
            <a:endParaRPr lang="en-US" dirty="0"/>
          </a:p>
        </p:txBody>
      </p:sp>
      <p:sp>
        <p:nvSpPr>
          <p:cNvPr id="3" name="Rectangle 2"/>
          <p:cNvSpPr/>
          <p:nvPr/>
        </p:nvSpPr>
        <p:spPr>
          <a:xfrm>
            <a:off x="838200" y="3047898"/>
            <a:ext cx="3342903" cy="369332"/>
          </a:xfrm>
          <a:prstGeom prst="rect">
            <a:avLst/>
          </a:prstGeom>
        </p:spPr>
        <p:txBody>
          <a:bodyPr wrap="none">
            <a:spAutoFit/>
          </a:bodyPr>
          <a:lstStyle/>
          <a:p>
            <a:r>
              <a:rPr lang="en-US" dirty="0">
                <a:hlinkClick r:id="rId4"/>
              </a:rPr>
              <a:t>https://</a:t>
            </a:r>
            <a:r>
              <a:rPr lang="en-US" dirty="0" smtClean="0">
                <a:hlinkClick r:id="rId4"/>
              </a:rPr>
              <a:t>youtu.be/Oh4WURZoR98</a:t>
            </a:r>
            <a:r>
              <a:rPr lang="en-US" dirty="0" smtClean="0"/>
              <a:t> </a:t>
            </a:r>
            <a:endParaRPr lang="en-US" dirty="0"/>
          </a:p>
        </p:txBody>
      </p:sp>
    </p:spTree>
    <p:extLst>
      <p:ext uri="{BB962C8B-B14F-4D97-AF65-F5344CB8AC3E}">
        <p14:creationId xmlns:p14="http://schemas.microsoft.com/office/powerpoint/2010/main" val="363129660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5D407-E134-BE4F-9281-E26E202F08AD}"/>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D57A94B-6758-104E-91F3-F072C824C2E5}"/>
              </a:ext>
            </a:extLst>
          </p:cNvPr>
          <p:cNvSpPr>
            <a:spLocks noGrp="1"/>
          </p:cNvSpPr>
          <p:nvPr>
            <p:ph idx="1"/>
          </p:nvPr>
        </p:nvSpPr>
        <p:spPr/>
        <p:txBody>
          <a:bodyPr/>
          <a:lstStyle/>
          <a:p>
            <a:r>
              <a:rPr lang="en-US" strike="sngStrike" dirty="0"/>
              <a:t>Computer Network Threat Model</a:t>
            </a:r>
          </a:p>
          <a:p>
            <a:r>
              <a:rPr lang="en-US" strike="sngStrike" dirty="0"/>
              <a:t>Protocol Insecurities</a:t>
            </a:r>
          </a:p>
          <a:p>
            <a:r>
              <a:rPr lang="en-US" strike="sngStrike" dirty="0"/>
              <a:t>DDoS</a:t>
            </a:r>
          </a:p>
          <a:p>
            <a:r>
              <a:rPr lang="en-US" strike="sngStrike" dirty="0"/>
              <a:t>Wireless</a:t>
            </a:r>
          </a:p>
          <a:p>
            <a:r>
              <a:rPr lang="en-US" dirty="0"/>
              <a:t>Defenses: TLS, Firewalls, IDS, IPS</a:t>
            </a:r>
          </a:p>
        </p:txBody>
      </p:sp>
    </p:spTree>
    <p:extLst>
      <p:ext uri="{BB962C8B-B14F-4D97-AF65-F5344CB8AC3E}">
        <p14:creationId xmlns:p14="http://schemas.microsoft.com/office/powerpoint/2010/main" val="65084794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2620A-C716-1C47-AD36-C7EB47140F01}"/>
              </a:ext>
            </a:extLst>
          </p:cNvPr>
          <p:cNvSpPr>
            <a:spLocks noGrp="1"/>
          </p:cNvSpPr>
          <p:nvPr>
            <p:ph type="title"/>
          </p:nvPr>
        </p:nvSpPr>
        <p:spPr/>
        <p:txBody>
          <a:bodyPr/>
          <a:lstStyle/>
          <a:p>
            <a:r>
              <a:rPr lang="en-US" dirty="0" smtClean="0"/>
              <a:t>Can we defend the network?</a:t>
            </a:r>
            <a:endParaRPr lang="en-US" dirty="0"/>
          </a:p>
        </p:txBody>
      </p:sp>
      <p:sp>
        <p:nvSpPr>
          <p:cNvPr id="3" name="Content Placeholder 2">
            <a:extLst>
              <a:ext uri="{FF2B5EF4-FFF2-40B4-BE49-F238E27FC236}">
                <a16:creationId xmlns:a16="http://schemas.microsoft.com/office/drawing/2014/main" id="{EA10FD64-8E51-A84F-A9D2-DFFE903A39FA}"/>
              </a:ext>
            </a:extLst>
          </p:cNvPr>
          <p:cNvSpPr>
            <a:spLocks noGrp="1"/>
          </p:cNvSpPr>
          <p:nvPr>
            <p:ph idx="1"/>
          </p:nvPr>
        </p:nvSpPr>
        <p:spPr/>
        <p:txBody>
          <a:bodyPr/>
          <a:lstStyle/>
          <a:p>
            <a:r>
              <a:rPr lang="en-US" dirty="0" smtClean="0"/>
              <a:t>Crypto stuff in action: SSL/TLS</a:t>
            </a:r>
          </a:p>
          <a:p>
            <a:r>
              <a:rPr lang="en-US" dirty="0" smtClean="0"/>
              <a:t>Firewalls</a:t>
            </a:r>
          </a:p>
          <a:p>
            <a:r>
              <a:rPr lang="en-US" dirty="0" smtClean="0"/>
              <a:t>VPNs</a:t>
            </a:r>
          </a:p>
          <a:p>
            <a:r>
              <a:rPr lang="en-US" dirty="0" smtClean="0"/>
              <a:t>IDS/IPS</a:t>
            </a:r>
            <a:endParaRPr lang="en-US" dirty="0"/>
          </a:p>
        </p:txBody>
      </p:sp>
    </p:spTree>
    <p:extLst>
      <p:ext uri="{BB962C8B-B14F-4D97-AF65-F5344CB8AC3E}">
        <p14:creationId xmlns:p14="http://schemas.microsoft.com/office/powerpoint/2010/main" val="335705206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SSL/TLS Message Types</a:t>
            </a:r>
          </a:p>
        </p:txBody>
      </p:sp>
      <p:sp>
        <p:nvSpPr>
          <p:cNvPr id="3" name="Content Placeholder 2"/>
          <p:cNvSpPr>
            <a:spLocks noGrp="1"/>
          </p:cNvSpPr>
          <p:nvPr>
            <p:ph idx="1"/>
          </p:nvPr>
        </p:nvSpPr>
        <p:spPr/>
        <p:txBody>
          <a:bodyPr/>
          <a:lstStyle/>
          <a:p>
            <a:r>
              <a:rPr lang="en-US" dirty="0"/>
              <a:t>Handshake</a:t>
            </a:r>
          </a:p>
          <a:p>
            <a:r>
              <a:rPr lang="en-US" dirty="0"/>
              <a:t>Alerts</a:t>
            </a:r>
          </a:p>
          <a:p>
            <a:r>
              <a:rPr lang="en-US" dirty="0"/>
              <a:t>Change cipher spec </a:t>
            </a:r>
          </a:p>
          <a:p>
            <a:r>
              <a:rPr lang="en-US" dirty="0"/>
              <a:t>Data </a:t>
            </a:r>
          </a:p>
          <a:p>
            <a:endParaRPr lang="en-US" dirty="0"/>
          </a:p>
        </p:txBody>
      </p:sp>
    </p:spTree>
    <p:extLst>
      <p:ext uri="{BB962C8B-B14F-4D97-AF65-F5344CB8AC3E}">
        <p14:creationId xmlns:p14="http://schemas.microsoft.com/office/powerpoint/2010/main" val="409833185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SSL/TLS with</a:t>
            </a:r>
            <a:br>
              <a:rPr lang="en-US" dirty="0"/>
            </a:br>
            <a:r>
              <a:rPr lang="en-US" dirty="0"/>
              <a:t>Server and Client Authentication </a:t>
            </a:r>
          </a:p>
        </p:txBody>
      </p:sp>
      <p:pic>
        <p:nvPicPr>
          <p:cNvPr id="4" name="Content Placeholder 3"/>
          <p:cNvPicPr>
            <a:picLocks noGrp="1" noChangeAspect="1"/>
          </p:cNvPicPr>
          <p:nvPr>
            <p:ph idx="1"/>
          </p:nvPr>
        </p:nvPicPr>
        <p:blipFill>
          <a:blip r:embed="rId3"/>
          <a:stretch>
            <a:fillRect/>
          </a:stretch>
        </p:blipFill>
        <p:spPr>
          <a:xfrm>
            <a:off x="2393827" y="1825624"/>
            <a:ext cx="8563213" cy="5032375"/>
          </a:xfrm>
          <a:prstGeom prst="rect">
            <a:avLst/>
          </a:prstGeom>
        </p:spPr>
      </p:pic>
    </p:spTree>
    <p:extLst>
      <p:ext uri="{BB962C8B-B14F-4D97-AF65-F5344CB8AC3E}">
        <p14:creationId xmlns:p14="http://schemas.microsoft.com/office/powerpoint/2010/main" val="350087949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SSL/TLS and the Web </a:t>
            </a:r>
          </a:p>
        </p:txBody>
      </p:sp>
      <p:sp>
        <p:nvSpPr>
          <p:cNvPr id="3" name="Content Placeholder 2"/>
          <p:cNvSpPr>
            <a:spLocks noGrp="1"/>
          </p:cNvSpPr>
          <p:nvPr>
            <p:ph idx="1"/>
          </p:nvPr>
        </p:nvSpPr>
        <p:spPr/>
        <p:txBody>
          <a:bodyPr/>
          <a:lstStyle/>
          <a:p>
            <a:r>
              <a:rPr lang="en-US" dirty="0"/>
              <a:t>HTTPS: Tunnel HTTP over SSL/TLS </a:t>
            </a:r>
          </a:p>
          <a:p>
            <a:r>
              <a:rPr lang="en-US" dirty="0"/>
              <a:t>Add golden lock symbol </a:t>
            </a:r>
            <a:endParaRPr lang="en-US" dirty="0">
              <a:effectLst/>
            </a:endParaRPr>
          </a:p>
          <a:p>
            <a:endParaRPr lang="en-US" dirty="0"/>
          </a:p>
        </p:txBody>
      </p:sp>
      <p:pic>
        <p:nvPicPr>
          <p:cNvPr id="4" name="Picture 3"/>
          <p:cNvPicPr>
            <a:picLocks noChangeAspect="1"/>
          </p:cNvPicPr>
          <p:nvPr/>
        </p:nvPicPr>
        <p:blipFill>
          <a:blip r:embed="rId2"/>
          <a:stretch>
            <a:fillRect/>
          </a:stretch>
        </p:blipFill>
        <p:spPr>
          <a:xfrm>
            <a:off x="1651378" y="2767614"/>
            <a:ext cx="9797671" cy="4195681"/>
          </a:xfrm>
          <a:prstGeom prst="rect">
            <a:avLst/>
          </a:prstGeom>
        </p:spPr>
      </p:pic>
    </p:spTree>
    <p:extLst>
      <p:ext uri="{BB962C8B-B14F-4D97-AF65-F5344CB8AC3E}">
        <p14:creationId xmlns:p14="http://schemas.microsoft.com/office/powerpoint/2010/main" val="116040401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HTTP 1.0</a:t>
            </a:r>
          </a:p>
        </p:txBody>
      </p:sp>
      <p:pic>
        <p:nvPicPr>
          <p:cNvPr id="4" name="Content Placeholder 3"/>
          <p:cNvPicPr>
            <a:picLocks noGrp="1" noChangeAspect="1"/>
          </p:cNvPicPr>
          <p:nvPr>
            <p:ph idx="1"/>
          </p:nvPr>
        </p:nvPicPr>
        <p:blipFill>
          <a:blip r:embed="rId2"/>
          <a:stretch>
            <a:fillRect/>
          </a:stretch>
        </p:blipFill>
        <p:spPr>
          <a:xfrm>
            <a:off x="2633093" y="1825625"/>
            <a:ext cx="6925813" cy="4351338"/>
          </a:xfrm>
          <a:prstGeom prst="rect">
            <a:avLst/>
          </a:prstGeom>
        </p:spPr>
      </p:pic>
    </p:spTree>
    <p:extLst>
      <p:ext uri="{BB962C8B-B14F-4D97-AF65-F5344CB8AC3E}">
        <p14:creationId xmlns:p14="http://schemas.microsoft.com/office/powerpoint/2010/main" val="76963221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Problems with TLS/SSL </a:t>
            </a:r>
          </a:p>
        </p:txBody>
      </p:sp>
      <p:sp>
        <p:nvSpPr>
          <p:cNvPr id="3" name="Content Placeholder 2"/>
          <p:cNvSpPr>
            <a:spLocks noGrp="1"/>
          </p:cNvSpPr>
          <p:nvPr>
            <p:ph idx="1"/>
          </p:nvPr>
        </p:nvSpPr>
        <p:spPr/>
        <p:txBody>
          <a:bodyPr/>
          <a:lstStyle/>
          <a:p>
            <a:r>
              <a:rPr lang="en-US" dirty="0"/>
              <a:t>If Bob’s cert isn’t verified, how do you know you’re actually talking to Bob? </a:t>
            </a:r>
            <a:endParaRPr lang="en-US" dirty="0">
              <a:effectLst/>
            </a:endParaRPr>
          </a:p>
          <a:p>
            <a:r>
              <a:rPr lang="en-US" dirty="0"/>
              <a:t>Solution: Use </a:t>
            </a:r>
            <a:r>
              <a:rPr lang="en-US" dirty="0" smtClean="0"/>
              <a:t>PKI</a:t>
            </a:r>
          </a:p>
          <a:p>
            <a:r>
              <a:rPr lang="en-US" sz="1600" dirty="0" err="1" smtClean="0">
                <a:hlinkClick r:id="rId3"/>
              </a:rPr>
              <a:t>Trustico</a:t>
            </a:r>
            <a:r>
              <a:rPr lang="en-US" sz="1600" dirty="0" smtClean="0">
                <a:hlinkClick r:id="rId3"/>
              </a:rPr>
              <a:t> Fiasco: </a:t>
            </a:r>
            <a:br>
              <a:rPr lang="en-US" sz="1600" dirty="0" smtClean="0">
                <a:hlinkClick r:id="rId3"/>
              </a:rPr>
            </a:br>
            <a:r>
              <a:rPr lang="en-US" sz="1600" dirty="0" smtClean="0">
                <a:hlinkClick r:id="rId3"/>
              </a:rPr>
              <a:t>https</a:t>
            </a:r>
            <a:r>
              <a:rPr lang="en-US" sz="1600" dirty="0">
                <a:hlinkClick r:id="rId3"/>
              </a:rPr>
              <a:t>://</a:t>
            </a:r>
            <a:r>
              <a:rPr lang="en-US" sz="1600" dirty="0" smtClean="0">
                <a:hlinkClick r:id="rId3"/>
              </a:rPr>
              <a:t>www.grc.com/sn/sn-653-notes.pdf</a:t>
            </a:r>
            <a:endParaRPr lang="en-US" sz="1600" dirty="0" smtClean="0"/>
          </a:p>
          <a:p>
            <a:endParaRPr lang="en-US" dirty="0"/>
          </a:p>
        </p:txBody>
      </p:sp>
      <p:pic>
        <p:nvPicPr>
          <p:cNvPr id="1026" name="Picture 2" descr="https://upload.wikimedia.org/wikipedia/commons/thumb/3/34/Public-Key-Infrastructure.svg/1052px-Public-Key-Infrastructure.svg.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31656" y="2693416"/>
            <a:ext cx="5828956" cy="412238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0" y="6169465"/>
            <a:ext cx="6096000" cy="646331"/>
          </a:xfrm>
          <a:prstGeom prst="rect">
            <a:avLst/>
          </a:prstGeom>
        </p:spPr>
        <p:txBody>
          <a:bodyPr>
            <a:spAutoFit/>
          </a:bodyPr>
          <a:lstStyle/>
          <a:p>
            <a:r>
              <a:rPr lang="en-US" dirty="0"/>
              <a:t>By Chris 論 - [1] and OpenCliparts.org, CC BY-SA 3.0, https://commons.wikimedia.org/w/index.php?curid=2501151</a:t>
            </a:r>
          </a:p>
        </p:txBody>
      </p:sp>
    </p:spTree>
    <p:extLst>
      <p:ext uri="{BB962C8B-B14F-4D97-AF65-F5344CB8AC3E}">
        <p14:creationId xmlns:p14="http://schemas.microsoft.com/office/powerpoint/2010/main" val="1303630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Network Security</a:t>
            </a:r>
          </a:p>
        </p:txBody>
      </p:sp>
      <p:pic>
        <p:nvPicPr>
          <p:cNvPr id="4" name="Content Placeholder 3"/>
          <p:cNvPicPr>
            <a:picLocks noGrp="1" noChangeAspect="1"/>
          </p:cNvPicPr>
          <p:nvPr>
            <p:ph idx="1"/>
          </p:nvPr>
        </p:nvPicPr>
        <p:blipFill>
          <a:blip r:embed="rId3"/>
          <a:stretch>
            <a:fillRect/>
          </a:stretch>
        </p:blipFill>
        <p:spPr>
          <a:xfrm>
            <a:off x="3238500" y="2413794"/>
            <a:ext cx="5715000" cy="3175000"/>
          </a:xfrm>
          <a:prstGeom prst="rect">
            <a:avLst/>
          </a:prstGeom>
        </p:spPr>
      </p:pic>
    </p:spTree>
    <p:extLst>
      <p:ext uri="{BB962C8B-B14F-4D97-AF65-F5344CB8AC3E}">
        <p14:creationId xmlns:p14="http://schemas.microsoft.com/office/powerpoint/2010/main" val="1392326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Certificate Verification</a:t>
            </a:r>
          </a:p>
        </p:txBody>
      </p:sp>
      <p:sp>
        <p:nvSpPr>
          <p:cNvPr id="3" name="Content Placeholder 2"/>
          <p:cNvSpPr>
            <a:spLocks noGrp="1"/>
          </p:cNvSpPr>
          <p:nvPr>
            <p:ph idx="1"/>
          </p:nvPr>
        </p:nvSpPr>
        <p:spPr/>
        <p:txBody>
          <a:bodyPr/>
          <a:lstStyle/>
          <a:p>
            <a:r>
              <a:rPr lang="en-US" dirty="0"/>
              <a:t>SSL is an application layer protocol</a:t>
            </a:r>
          </a:p>
          <a:p>
            <a:pPr lvl="1"/>
            <a:r>
              <a:rPr lang="en-US" dirty="0"/>
              <a:t>Software developers must use it correctly </a:t>
            </a:r>
          </a:p>
          <a:p>
            <a:r>
              <a:rPr lang="en-US" dirty="0"/>
              <a:t> Pre-Smartphone World</a:t>
            </a:r>
          </a:p>
          <a:p>
            <a:pPr lvl="1"/>
            <a:r>
              <a:rPr lang="en-US" dirty="0"/>
              <a:t>Small set of applications that use SSL (E.g., Web Browser) </a:t>
            </a:r>
          </a:p>
          <a:p>
            <a:pPr lvl="1"/>
            <a:r>
              <a:rPr lang="en-US" dirty="0"/>
              <a:t>Lots of attention to those apps </a:t>
            </a:r>
            <a:endParaRPr lang="en-US" dirty="0">
              <a:effectLst/>
            </a:endParaRPr>
          </a:p>
          <a:p>
            <a:r>
              <a:rPr lang="en-US" dirty="0"/>
              <a:t>Smartphone World</a:t>
            </a:r>
          </a:p>
          <a:p>
            <a:pPr lvl="1"/>
            <a:r>
              <a:rPr lang="en-US" dirty="0"/>
              <a:t>Hundreds of thousands of applications that use SSL</a:t>
            </a:r>
          </a:p>
          <a:p>
            <a:pPr lvl="1"/>
            <a:r>
              <a:rPr lang="en-US" dirty="0"/>
              <a:t>Many apps do not verify certificates correctly – </a:t>
            </a:r>
            <a:r>
              <a:rPr lang="en-US" b="1" dirty="0"/>
              <a:t>Implications? </a:t>
            </a:r>
            <a:endParaRPr lang="en-US" dirty="0"/>
          </a:p>
          <a:p>
            <a:pPr lvl="1"/>
            <a:r>
              <a:rPr lang="en-US" dirty="0"/>
              <a:t>Developers change default configuration – </a:t>
            </a:r>
            <a:r>
              <a:rPr lang="en-US" b="1" dirty="0"/>
              <a:t>WHY? </a:t>
            </a:r>
            <a:endParaRPr lang="en-US" dirty="0">
              <a:effectLst/>
            </a:endParaRPr>
          </a:p>
          <a:p>
            <a:endParaRPr lang="en-US" dirty="0"/>
          </a:p>
        </p:txBody>
      </p:sp>
    </p:spTree>
    <p:extLst>
      <p:ext uri="{BB962C8B-B14F-4D97-AF65-F5344CB8AC3E}">
        <p14:creationId xmlns:p14="http://schemas.microsoft.com/office/powerpoint/2010/main" val="180652087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Filtering: Firewalls</a:t>
            </a:r>
            <a:endParaRPr lang="en-US" dirty="0"/>
          </a:p>
        </p:txBody>
      </p:sp>
      <p:sp>
        <p:nvSpPr>
          <p:cNvPr id="3" name="Content Placeholder 2"/>
          <p:cNvSpPr>
            <a:spLocks noGrp="1"/>
          </p:cNvSpPr>
          <p:nvPr>
            <p:ph idx="1"/>
          </p:nvPr>
        </p:nvSpPr>
        <p:spPr/>
        <p:txBody>
          <a:bodyPr/>
          <a:lstStyle/>
          <a:p>
            <a:r>
              <a:rPr lang="en-US" dirty="0"/>
              <a:t>Filtering traffic based on </a:t>
            </a:r>
            <a:r>
              <a:rPr lang="en-US" b="1" dirty="0" smtClean="0"/>
              <a:t>policy</a:t>
            </a:r>
          </a:p>
          <a:p>
            <a:pPr lvl="1"/>
            <a:r>
              <a:rPr lang="en-US" dirty="0" smtClean="0"/>
              <a:t>Policy </a:t>
            </a:r>
            <a:r>
              <a:rPr lang="en-US" dirty="0"/>
              <a:t>determines what is acceptable traffic </a:t>
            </a:r>
          </a:p>
          <a:p>
            <a:pPr lvl="1"/>
            <a:r>
              <a:rPr lang="en-US" dirty="0" smtClean="0"/>
              <a:t>Access </a:t>
            </a:r>
            <a:r>
              <a:rPr lang="en-US" dirty="0"/>
              <a:t>control over </a:t>
            </a:r>
            <a:r>
              <a:rPr lang="en-US" dirty="0" smtClean="0"/>
              <a:t>traffic</a:t>
            </a:r>
          </a:p>
          <a:p>
            <a:pPr lvl="1"/>
            <a:r>
              <a:rPr lang="en-US" dirty="0" smtClean="0"/>
              <a:t>Accept </a:t>
            </a:r>
            <a:r>
              <a:rPr lang="en-US" dirty="0"/>
              <a:t>or deny </a:t>
            </a:r>
            <a:endParaRPr lang="en-US" dirty="0" smtClean="0">
              <a:effectLst/>
            </a:endParaRPr>
          </a:p>
          <a:p>
            <a:r>
              <a:rPr lang="en-US" dirty="0" smtClean="0"/>
              <a:t>May </a:t>
            </a:r>
            <a:r>
              <a:rPr lang="en-US" dirty="0"/>
              <a:t>perform other </a:t>
            </a:r>
            <a:r>
              <a:rPr lang="en-US" dirty="0" smtClean="0"/>
              <a:t>duties</a:t>
            </a:r>
          </a:p>
          <a:p>
            <a:pPr lvl="1"/>
            <a:r>
              <a:rPr lang="en-US" dirty="0" smtClean="0"/>
              <a:t>Logging </a:t>
            </a:r>
            <a:r>
              <a:rPr lang="en-US" dirty="0"/>
              <a:t>(forensics, </a:t>
            </a:r>
            <a:r>
              <a:rPr lang="en-US" dirty="0" smtClean="0"/>
              <a:t>SLA)</a:t>
            </a:r>
          </a:p>
          <a:p>
            <a:pPr lvl="1"/>
            <a:r>
              <a:rPr lang="en-US" dirty="0" smtClean="0"/>
              <a:t>Flagging </a:t>
            </a:r>
            <a:r>
              <a:rPr lang="en-US" dirty="0"/>
              <a:t>(intrusion detection) </a:t>
            </a:r>
          </a:p>
          <a:p>
            <a:pPr lvl="1"/>
            <a:r>
              <a:rPr lang="en-US" dirty="0" err="1" smtClean="0"/>
              <a:t>QoS</a:t>
            </a:r>
            <a:r>
              <a:rPr lang="en-US" dirty="0" smtClean="0"/>
              <a:t> </a:t>
            </a:r>
            <a:r>
              <a:rPr lang="en-US" dirty="0"/>
              <a:t>(differentiated services) 2 </a:t>
            </a:r>
            <a:endParaRPr lang="en-US" dirty="0" smtClean="0">
              <a:effectLst/>
            </a:endParaRPr>
          </a:p>
          <a:p>
            <a:endParaRPr lang="en-US" dirty="0"/>
          </a:p>
        </p:txBody>
      </p:sp>
    </p:spTree>
    <p:extLst>
      <p:ext uri="{BB962C8B-B14F-4D97-AF65-F5344CB8AC3E}">
        <p14:creationId xmlns:p14="http://schemas.microsoft.com/office/powerpoint/2010/main" val="126759614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IP Firewall Policy</a:t>
            </a:r>
            <a:endParaRPr lang="en-US" dirty="0"/>
          </a:p>
        </p:txBody>
      </p:sp>
      <p:sp>
        <p:nvSpPr>
          <p:cNvPr id="3" name="Content Placeholder 2"/>
          <p:cNvSpPr>
            <a:spLocks noGrp="1"/>
          </p:cNvSpPr>
          <p:nvPr>
            <p:ph idx="1"/>
          </p:nvPr>
        </p:nvSpPr>
        <p:spPr/>
        <p:txBody>
          <a:bodyPr/>
          <a:lstStyle/>
          <a:p>
            <a:r>
              <a:rPr lang="en-US" dirty="0"/>
              <a:t>Specifies what traffic is (not) allowed </a:t>
            </a:r>
          </a:p>
          <a:p>
            <a:pPr lvl="1"/>
            <a:r>
              <a:rPr lang="en-US" dirty="0" smtClean="0"/>
              <a:t>Maps </a:t>
            </a:r>
            <a:r>
              <a:rPr lang="en-US" dirty="0"/>
              <a:t>attributes to address and ports </a:t>
            </a:r>
          </a:p>
          <a:p>
            <a:pPr lvl="1"/>
            <a:r>
              <a:rPr lang="en-US" dirty="0" smtClean="0"/>
              <a:t>Example</a:t>
            </a:r>
            <a:r>
              <a:rPr lang="en-US" dirty="0"/>
              <a:t>: HTTP should be allowed to any external host, but inbound only to web-server </a:t>
            </a:r>
            <a:endParaRPr lang="en-US" dirty="0" smtClean="0">
              <a:effectLst/>
            </a:endParaRPr>
          </a:p>
          <a:p>
            <a:r>
              <a:rPr lang="en-US" dirty="0" smtClean="0"/>
              <a:t>Rules </a:t>
            </a:r>
            <a:r>
              <a:rPr lang="en-US" dirty="0"/>
              <a:t>typically refer to IP addresses, not hostnames </a:t>
            </a:r>
            <a:r>
              <a:rPr lang="en-US" b="1" dirty="0"/>
              <a:t>-- WHY? </a:t>
            </a:r>
            <a:endParaRPr lang="en-US" dirty="0" smtClean="0">
              <a:effectLst/>
            </a:endParaRPr>
          </a:p>
          <a:p>
            <a:endParaRPr lang="en-US" dirty="0"/>
          </a:p>
        </p:txBody>
      </p:sp>
      <p:pic>
        <p:nvPicPr>
          <p:cNvPr id="4" name="Picture 3"/>
          <p:cNvPicPr>
            <a:picLocks noChangeAspect="1"/>
          </p:cNvPicPr>
          <p:nvPr/>
        </p:nvPicPr>
        <p:blipFill>
          <a:blip r:embed="rId3"/>
          <a:stretch>
            <a:fillRect/>
          </a:stretch>
        </p:blipFill>
        <p:spPr>
          <a:xfrm>
            <a:off x="2442936" y="4001294"/>
            <a:ext cx="7632700" cy="2794000"/>
          </a:xfrm>
          <a:prstGeom prst="rect">
            <a:avLst/>
          </a:prstGeom>
        </p:spPr>
      </p:pic>
    </p:spTree>
    <p:extLst>
      <p:ext uri="{BB962C8B-B14F-4D97-AF65-F5344CB8AC3E}">
        <p14:creationId xmlns:p14="http://schemas.microsoft.com/office/powerpoint/2010/main" val="161077768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3"/>
          <p:cNvPicPr>
            <a:picLocks noChangeAspect="1"/>
          </p:cNvPicPr>
          <p:nvPr/>
        </p:nvPicPr>
        <p:blipFill rotWithShape="1">
          <a:blip r:embed="rId3"/>
          <a:srcRect r="9964" b="-2"/>
          <a:stretch/>
        </p:blipFill>
        <p:spPr>
          <a:xfrm>
            <a:off x="4639056" y="10"/>
            <a:ext cx="7552944" cy="6857990"/>
          </a:xfrm>
          <a:prstGeom prst="rect">
            <a:avLst/>
          </a:prstGeom>
          <a:effectLst/>
        </p:spPr>
      </p:pic>
      <p:sp>
        <p:nvSpPr>
          <p:cNvPr id="2" name="Title 1"/>
          <p:cNvSpPr>
            <a:spLocks noGrp="1"/>
          </p:cNvSpPr>
          <p:nvPr>
            <p:ph type="title"/>
          </p:nvPr>
        </p:nvSpPr>
        <p:spPr>
          <a:xfrm>
            <a:off x="648929" y="629266"/>
            <a:ext cx="3651467" cy="1676603"/>
          </a:xfrm>
        </p:spPr>
        <p:txBody>
          <a:bodyPr>
            <a:normAutofit/>
          </a:bodyPr>
          <a:lstStyle/>
          <a:p>
            <a:r>
              <a:rPr lang="en-US"/>
              <a:t>Palo Alto filtering</a:t>
            </a:r>
            <a:endParaRPr lang="en-US" dirty="0"/>
          </a:p>
        </p:txBody>
      </p:sp>
    </p:spTree>
    <p:extLst>
      <p:ext uri="{BB962C8B-B14F-4D97-AF65-F5344CB8AC3E}">
        <p14:creationId xmlns:p14="http://schemas.microsoft.com/office/powerpoint/2010/main" val="3869693947"/>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DMZ (De-Militarized Zone)</a:t>
            </a:r>
            <a:endParaRPr lang="en-US" dirty="0"/>
          </a:p>
        </p:txBody>
      </p:sp>
      <p:sp>
        <p:nvSpPr>
          <p:cNvPr id="3" name="Content Placeholder 2"/>
          <p:cNvSpPr>
            <a:spLocks noGrp="1"/>
          </p:cNvSpPr>
          <p:nvPr>
            <p:ph idx="1"/>
          </p:nvPr>
        </p:nvSpPr>
        <p:spPr/>
        <p:txBody>
          <a:bodyPr/>
          <a:lstStyle/>
          <a:p>
            <a:r>
              <a:rPr lang="en-US" dirty="0" smtClean="0"/>
              <a:t>Zone between LAN and Internet</a:t>
            </a:r>
            <a:endParaRPr lang="en-US" dirty="0"/>
          </a:p>
        </p:txBody>
      </p:sp>
      <p:pic>
        <p:nvPicPr>
          <p:cNvPr id="4" name="Picture 3"/>
          <p:cNvPicPr>
            <a:picLocks noChangeAspect="1"/>
          </p:cNvPicPr>
          <p:nvPr/>
        </p:nvPicPr>
        <p:blipFill>
          <a:blip r:embed="rId3"/>
          <a:stretch>
            <a:fillRect/>
          </a:stretch>
        </p:blipFill>
        <p:spPr>
          <a:xfrm>
            <a:off x="2616200" y="2254250"/>
            <a:ext cx="6959600" cy="4584700"/>
          </a:xfrm>
          <a:prstGeom prst="rect">
            <a:avLst/>
          </a:prstGeom>
        </p:spPr>
      </p:pic>
    </p:spTree>
    <p:extLst>
      <p:ext uri="{BB962C8B-B14F-4D97-AF65-F5344CB8AC3E}">
        <p14:creationId xmlns:p14="http://schemas.microsoft.com/office/powerpoint/2010/main" val="1625217451"/>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Telecommuter VPNs: Client-to-Gateway </a:t>
            </a:r>
          </a:p>
        </p:txBody>
      </p:sp>
      <p:pic>
        <p:nvPicPr>
          <p:cNvPr id="4" name="Content Placeholder 3"/>
          <p:cNvPicPr>
            <a:picLocks noGrp="1" noChangeAspect="1"/>
          </p:cNvPicPr>
          <p:nvPr>
            <p:ph idx="1"/>
          </p:nvPr>
        </p:nvPicPr>
        <p:blipFill>
          <a:blip r:embed="rId3"/>
          <a:stretch>
            <a:fillRect/>
          </a:stretch>
        </p:blipFill>
        <p:spPr>
          <a:xfrm>
            <a:off x="1637143" y="1825625"/>
            <a:ext cx="8917713" cy="4351338"/>
          </a:xfrm>
          <a:prstGeom prst="rect">
            <a:avLst/>
          </a:prstGeom>
        </p:spPr>
      </p:pic>
    </p:spTree>
    <p:extLst>
      <p:ext uri="{BB962C8B-B14F-4D97-AF65-F5344CB8AC3E}">
        <p14:creationId xmlns:p14="http://schemas.microsoft.com/office/powerpoint/2010/main" val="31832437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Gateway-to-Gateway VPNs </a:t>
            </a:r>
          </a:p>
        </p:txBody>
      </p:sp>
      <p:pic>
        <p:nvPicPr>
          <p:cNvPr id="4" name="Content Placeholder 3"/>
          <p:cNvPicPr>
            <a:picLocks noGrp="1" noChangeAspect="1"/>
          </p:cNvPicPr>
          <p:nvPr>
            <p:ph idx="1"/>
          </p:nvPr>
        </p:nvPicPr>
        <p:blipFill>
          <a:blip r:embed="rId3"/>
          <a:stretch>
            <a:fillRect/>
          </a:stretch>
        </p:blipFill>
        <p:spPr>
          <a:xfrm>
            <a:off x="2476960" y="1825625"/>
            <a:ext cx="7238079" cy="4351338"/>
          </a:xfrm>
          <a:prstGeom prst="rect">
            <a:avLst/>
          </a:prstGeom>
        </p:spPr>
      </p:pic>
    </p:spTree>
    <p:extLst>
      <p:ext uri="{BB962C8B-B14F-4D97-AF65-F5344CB8AC3E}">
        <p14:creationId xmlns:p14="http://schemas.microsoft.com/office/powerpoint/2010/main" val="69625932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we build VPNs?	</a:t>
            </a:r>
            <a:endParaRPr lang="en-US" dirty="0"/>
          </a:p>
        </p:txBody>
      </p:sp>
      <p:sp>
        <p:nvSpPr>
          <p:cNvPr id="3" name="Content Placeholder 2"/>
          <p:cNvSpPr>
            <a:spLocks noGrp="1"/>
          </p:cNvSpPr>
          <p:nvPr>
            <p:ph idx="1"/>
          </p:nvPr>
        </p:nvSpPr>
        <p:spPr/>
        <p:txBody>
          <a:bodyPr/>
          <a:lstStyle/>
          <a:p>
            <a:r>
              <a:rPr lang="en-US" dirty="0" smtClean="0"/>
              <a:t>We cannot rebuild the Internet</a:t>
            </a:r>
          </a:p>
          <a:p>
            <a:endParaRPr lang="en-US" dirty="0"/>
          </a:p>
        </p:txBody>
      </p:sp>
      <p:pic>
        <p:nvPicPr>
          <p:cNvPr id="5" name="Picture 4"/>
          <p:cNvPicPr>
            <a:picLocks noChangeAspect="1"/>
          </p:cNvPicPr>
          <p:nvPr/>
        </p:nvPicPr>
        <p:blipFill>
          <a:blip r:embed="rId3"/>
          <a:stretch>
            <a:fillRect/>
          </a:stretch>
        </p:blipFill>
        <p:spPr>
          <a:xfrm>
            <a:off x="2567214" y="2514601"/>
            <a:ext cx="7493000" cy="3937000"/>
          </a:xfrm>
          <a:prstGeom prst="rect">
            <a:avLst/>
          </a:prstGeom>
        </p:spPr>
      </p:pic>
    </p:spTree>
    <p:extLst>
      <p:ext uri="{BB962C8B-B14F-4D97-AF65-F5344CB8AC3E}">
        <p14:creationId xmlns:p14="http://schemas.microsoft.com/office/powerpoint/2010/main" val="176853981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VPN Tunneling</a:t>
            </a:r>
            <a:endParaRPr lang="en-US" dirty="0"/>
          </a:p>
        </p:txBody>
      </p:sp>
      <p:pic>
        <p:nvPicPr>
          <p:cNvPr id="4" name="Content Placeholder 3"/>
          <p:cNvPicPr>
            <a:picLocks noGrp="1" noChangeAspect="1"/>
          </p:cNvPicPr>
          <p:nvPr>
            <p:ph idx="1"/>
          </p:nvPr>
        </p:nvPicPr>
        <p:blipFill>
          <a:blip r:embed="rId3"/>
          <a:stretch>
            <a:fillRect/>
          </a:stretch>
        </p:blipFill>
        <p:spPr>
          <a:xfrm>
            <a:off x="1870181" y="1825625"/>
            <a:ext cx="8451637" cy="4351338"/>
          </a:xfrm>
          <a:prstGeom prst="rect">
            <a:avLst/>
          </a:prstGeom>
        </p:spPr>
      </p:pic>
    </p:spTree>
    <p:extLst>
      <p:ext uri="{BB962C8B-B14F-4D97-AF65-F5344CB8AC3E}">
        <p14:creationId xmlns:p14="http://schemas.microsoft.com/office/powerpoint/2010/main" val="193096704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SSL VPN</a:t>
            </a:r>
            <a:endParaRPr lang="en-US" dirty="0"/>
          </a:p>
        </p:txBody>
      </p:sp>
      <p:sp>
        <p:nvSpPr>
          <p:cNvPr id="3" name="Content Placeholder 2"/>
          <p:cNvSpPr>
            <a:spLocks noGrp="1"/>
          </p:cNvSpPr>
          <p:nvPr>
            <p:ph idx="1"/>
          </p:nvPr>
        </p:nvSpPr>
        <p:spPr/>
        <p:txBody>
          <a:bodyPr>
            <a:normAutofit/>
          </a:bodyPr>
          <a:lstStyle/>
          <a:p>
            <a:r>
              <a:rPr lang="en-US" dirty="0" smtClean="0"/>
              <a:t>Which layer?</a:t>
            </a:r>
          </a:p>
          <a:p>
            <a:r>
              <a:rPr lang="en-US" dirty="0" smtClean="0"/>
              <a:t>Layered system</a:t>
            </a:r>
            <a:r>
              <a:rPr lang="en-US" dirty="0"/>
              <a:t>: </a:t>
            </a:r>
            <a:endParaRPr lang="en-US" dirty="0" smtClean="0"/>
          </a:p>
          <a:p>
            <a:pPr lvl="1"/>
            <a:r>
              <a:rPr lang="en-US" dirty="0" smtClean="0"/>
              <a:t>the </a:t>
            </a:r>
            <a:r>
              <a:rPr lang="en-US" dirty="0"/>
              <a:t>VPN transfers IP packets (of the virtual network) by serializing them on a SSL connection, </a:t>
            </a:r>
            <a:endParaRPr lang="en-US" dirty="0" smtClean="0"/>
          </a:p>
          <a:p>
            <a:pPr lvl="1"/>
            <a:r>
              <a:rPr lang="en-US" dirty="0" smtClean="0"/>
              <a:t>which </a:t>
            </a:r>
            <a:r>
              <a:rPr lang="en-US" dirty="0"/>
              <a:t>itself uses TCP as a transport medium, </a:t>
            </a:r>
            <a:endParaRPr lang="en-US" dirty="0" smtClean="0"/>
          </a:p>
          <a:p>
            <a:pPr lvl="1"/>
            <a:r>
              <a:rPr lang="en-US" dirty="0" smtClean="0"/>
              <a:t>which </a:t>
            </a:r>
            <a:r>
              <a:rPr lang="en-US" dirty="0"/>
              <a:t>is built over IP packets (on the physical unprotected network). </a:t>
            </a:r>
          </a:p>
        </p:txBody>
      </p:sp>
    </p:spTree>
    <p:extLst>
      <p:ext uri="{BB962C8B-B14F-4D97-AF65-F5344CB8AC3E}">
        <p14:creationId xmlns:p14="http://schemas.microsoft.com/office/powerpoint/2010/main" val="35105114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69EC3-C690-EE41-8997-02BA98559D0B}"/>
              </a:ext>
            </a:extLst>
          </p:cNvPr>
          <p:cNvSpPr>
            <a:spLocks noGrp="1"/>
          </p:cNvSpPr>
          <p:nvPr>
            <p:ph type="title"/>
          </p:nvPr>
        </p:nvSpPr>
        <p:spPr/>
        <p:txBody>
          <a:bodyPr/>
          <a:lstStyle/>
          <a:p>
            <a:r>
              <a:rPr lang="en-US" dirty="0"/>
              <a:t>Network attacks</a:t>
            </a:r>
          </a:p>
        </p:txBody>
      </p:sp>
      <p:sp>
        <p:nvSpPr>
          <p:cNvPr id="3" name="Content Placeholder 2">
            <a:extLst>
              <a:ext uri="{FF2B5EF4-FFF2-40B4-BE49-F238E27FC236}">
                <a16:creationId xmlns:a16="http://schemas.microsoft.com/office/drawing/2014/main" id="{7F715D1C-FEA5-904D-80FE-68D326A6BE5B}"/>
              </a:ext>
            </a:extLst>
          </p:cNvPr>
          <p:cNvSpPr>
            <a:spLocks noGrp="1"/>
          </p:cNvSpPr>
          <p:nvPr>
            <p:ph idx="1"/>
          </p:nvPr>
        </p:nvSpPr>
        <p:spPr/>
        <p:txBody>
          <a:bodyPr/>
          <a:lstStyle/>
          <a:p>
            <a:r>
              <a:rPr lang="en-US" dirty="0"/>
              <a:t>Eavesdropping</a:t>
            </a:r>
          </a:p>
          <a:p>
            <a:r>
              <a:rPr lang="en-US" dirty="0"/>
              <a:t>Data corruption</a:t>
            </a:r>
          </a:p>
          <a:p>
            <a:pPr lvl="1"/>
            <a:r>
              <a:rPr lang="en-US" dirty="0"/>
              <a:t>Sequencing</a:t>
            </a:r>
          </a:p>
          <a:p>
            <a:pPr lvl="1"/>
            <a:r>
              <a:rPr lang="en-US" dirty="0"/>
              <a:t>Substitution</a:t>
            </a:r>
          </a:p>
          <a:p>
            <a:pPr lvl="1"/>
            <a:r>
              <a:rPr lang="en-US" dirty="0"/>
              <a:t>Insertion</a:t>
            </a:r>
          </a:p>
          <a:p>
            <a:pPr lvl="1"/>
            <a:r>
              <a:rPr lang="en-US" dirty="0"/>
              <a:t>Replay</a:t>
            </a:r>
          </a:p>
          <a:p>
            <a:r>
              <a:rPr lang="en-US" dirty="0"/>
              <a:t>Interruption</a:t>
            </a:r>
          </a:p>
          <a:p>
            <a:pPr lvl="1"/>
            <a:endParaRPr lang="en-US" dirty="0"/>
          </a:p>
          <a:p>
            <a:pPr lvl="1"/>
            <a:endParaRPr lang="en-US" dirty="0"/>
          </a:p>
        </p:txBody>
      </p:sp>
    </p:spTree>
    <p:extLst>
      <p:ext uri="{BB962C8B-B14F-4D97-AF65-F5344CB8AC3E}">
        <p14:creationId xmlns:p14="http://schemas.microsoft.com/office/powerpoint/2010/main" val="12475795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IPsec VPN</a:t>
            </a:r>
            <a:endParaRPr lang="en-US" dirty="0"/>
          </a:p>
        </p:txBody>
      </p:sp>
      <p:sp>
        <p:nvSpPr>
          <p:cNvPr id="3" name="Content Placeholder 2"/>
          <p:cNvSpPr>
            <a:spLocks noGrp="1"/>
          </p:cNvSpPr>
          <p:nvPr>
            <p:ph idx="1"/>
          </p:nvPr>
        </p:nvSpPr>
        <p:spPr/>
        <p:txBody>
          <a:bodyPr/>
          <a:lstStyle/>
          <a:p>
            <a:pPr marL="228600" lvl="1">
              <a:spcBef>
                <a:spcPts val="1000"/>
              </a:spcBef>
            </a:pPr>
            <a:r>
              <a:rPr lang="en-US" dirty="0" smtClean="0"/>
              <a:t>IPsec is another technology which is more deeply integrated in the packets</a:t>
            </a:r>
          </a:p>
          <a:p>
            <a:pPr marL="228600" lvl="1">
              <a:spcBef>
                <a:spcPts val="1000"/>
              </a:spcBef>
            </a:pPr>
            <a:r>
              <a:rPr lang="en-US" dirty="0" smtClean="0"/>
              <a:t>IPsec VPN more efficient than SSL VPN</a:t>
            </a:r>
          </a:p>
          <a:p>
            <a:pPr marL="228600" lvl="1">
              <a:spcBef>
                <a:spcPts val="1000"/>
              </a:spcBef>
            </a:pPr>
            <a:r>
              <a:rPr lang="en-US" dirty="0" smtClean="0"/>
              <a:t>IPsec must be managed quite deep within the operating system network code</a:t>
            </a:r>
          </a:p>
          <a:p>
            <a:pPr marL="228600" lvl="1">
              <a:spcBef>
                <a:spcPts val="1000"/>
              </a:spcBef>
            </a:pPr>
            <a:r>
              <a:rPr lang="en-US" dirty="0" smtClean="0"/>
              <a:t>SSL-based VPN only needs some way to hijack incoming and outgoing traffic; the rest can be down in user-level software.</a:t>
            </a:r>
          </a:p>
          <a:p>
            <a:endParaRPr lang="en-US" dirty="0"/>
          </a:p>
        </p:txBody>
      </p:sp>
    </p:spTree>
    <p:extLst>
      <p:ext uri="{BB962C8B-B14F-4D97-AF65-F5344CB8AC3E}">
        <p14:creationId xmlns:p14="http://schemas.microsoft.com/office/powerpoint/2010/main" val="405010741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48518" y="1690688"/>
            <a:ext cx="7243482" cy="5167312"/>
          </a:xfrm>
          <a:custGeom>
            <a:avLst/>
            <a:gdLst>
              <a:gd name="connsiteX0" fmla="*/ 0 w 7243482"/>
              <a:gd name="connsiteY0" fmla="*/ 0 h 5167312"/>
              <a:gd name="connsiteX1" fmla="*/ 7243482 w 7243482"/>
              <a:gd name="connsiteY1" fmla="*/ 0 h 5167312"/>
              <a:gd name="connsiteX2" fmla="*/ 7243482 w 7243482"/>
              <a:gd name="connsiteY2" fmla="*/ 5167312 h 5167312"/>
              <a:gd name="connsiteX3" fmla="*/ 221324 w 7243482"/>
              <a:gd name="connsiteY3" fmla="*/ 5167312 h 5167312"/>
              <a:gd name="connsiteX4" fmla="*/ 2615203 w 7243482"/>
              <a:gd name="connsiteY4" fmla="*/ 952 h 5167312"/>
              <a:gd name="connsiteX5" fmla="*/ 0 w 7243482"/>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43482" h="5167312">
                <a:moveTo>
                  <a:pt x="0" y="0"/>
                </a:moveTo>
                <a:lnTo>
                  <a:pt x="7243482" y="0"/>
                </a:lnTo>
                <a:lnTo>
                  <a:pt x="7243482" y="5167312"/>
                </a:lnTo>
                <a:lnTo>
                  <a:pt x="221324" y="5167312"/>
                </a:lnTo>
                <a:lnTo>
                  <a:pt x="2615203" y="952"/>
                </a:lnTo>
                <a:lnTo>
                  <a:pt x="0" y="952"/>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0"/>
            <a:ext cx="7399176" cy="5166360"/>
          </a:xfrm>
          <a:custGeom>
            <a:avLst/>
            <a:gdLst>
              <a:gd name="connsiteX0" fmla="*/ 0 w 7399176"/>
              <a:gd name="connsiteY0" fmla="*/ 0 h 5166360"/>
              <a:gd name="connsiteX1" fmla="*/ 7399176 w 7399176"/>
              <a:gd name="connsiteY1" fmla="*/ 0 h 5166360"/>
              <a:gd name="connsiteX2" fmla="*/ 5005297 w 7399176"/>
              <a:gd name="connsiteY2" fmla="*/ 5166360 h 5166360"/>
              <a:gd name="connsiteX3" fmla="*/ 0 w 7399176"/>
              <a:gd name="connsiteY3" fmla="*/ 5166360 h 5166360"/>
            </a:gdLst>
            <a:ahLst/>
            <a:cxnLst>
              <a:cxn ang="0">
                <a:pos x="connsiteX0" y="connsiteY0"/>
              </a:cxn>
              <a:cxn ang="0">
                <a:pos x="connsiteX1" y="connsiteY1"/>
              </a:cxn>
              <a:cxn ang="0">
                <a:pos x="connsiteX2" y="connsiteY2"/>
              </a:cxn>
              <a:cxn ang="0">
                <a:pos x="connsiteX3" y="connsiteY3"/>
              </a:cxn>
            </a:cxnLst>
            <a:rect l="l" t="t" r="r" b="b"/>
            <a:pathLst>
              <a:path w="7399176" h="5166360">
                <a:moveTo>
                  <a:pt x="0" y="0"/>
                </a:moveTo>
                <a:lnTo>
                  <a:pt x="7399176" y="0"/>
                </a:lnTo>
                <a:lnTo>
                  <a:pt x="5005297" y="5166360"/>
                </a:lnTo>
                <a:lnTo>
                  <a:pt x="0" y="5166360"/>
                </a:lnTo>
                <a:close/>
              </a:path>
            </a:pathLst>
          </a:custGeom>
          <a:solidFill>
            <a:schemeClr val="tx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2"/>
          <a:stretch>
            <a:fillRect/>
          </a:stretch>
        </p:blipFill>
        <p:spPr>
          <a:xfrm>
            <a:off x="7580194" y="2012865"/>
            <a:ext cx="4263638" cy="4164098"/>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sp>
        <p:nvSpPr>
          <p:cNvPr id="2" name="Title 1"/>
          <p:cNvSpPr>
            <a:spLocks noGrp="1"/>
          </p:cNvSpPr>
          <p:nvPr>
            <p:ph type="title"/>
          </p:nvPr>
        </p:nvSpPr>
        <p:spPr>
          <a:xfrm>
            <a:off x="838200" y="365125"/>
            <a:ext cx="10515600" cy="1325563"/>
          </a:xfrm>
        </p:spPr>
        <p:txBody>
          <a:bodyPr>
            <a:normAutofit/>
          </a:bodyPr>
          <a:lstStyle/>
          <a:p>
            <a:r>
              <a:rPr lang="en-US"/>
              <a:t>IPsec and the IP protocol stack </a:t>
            </a:r>
          </a:p>
        </p:txBody>
      </p:sp>
      <p:sp>
        <p:nvSpPr>
          <p:cNvPr id="3" name="Content Placeholder 2"/>
          <p:cNvSpPr>
            <a:spLocks noGrp="1"/>
          </p:cNvSpPr>
          <p:nvPr>
            <p:ph idx="1"/>
          </p:nvPr>
        </p:nvSpPr>
        <p:spPr>
          <a:xfrm>
            <a:off x="838200" y="2012865"/>
            <a:ext cx="4317322" cy="4164098"/>
          </a:xfrm>
        </p:spPr>
        <p:txBody>
          <a:bodyPr anchor="ctr">
            <a:normAutofit/>
          </a:bodyPr>
          <a:lstStyle/>
          <a:p>
            <a:r>
              <a:rPr lang="en-US" sz="2400" dirty="0">
                <a:solidFill>
                  <a:schemeClr val="bg1"/>
                </a:solidFill>
              </a:rPr>
              <a:t>IPsec puts the two main protocols in between IP and the other protocols </a:t>
            </a:r>
            <a:endParaRPr lang="en-US" sz="2400" dirty="0">
              <a:solidFill>
                <a:schemeClr val="bg1"/>
              </a:solidFill>
              <a:effectLst/>
            </a:endParaRPr>
          </a:p>
          <a:p>
            <a:pPr lvl="1"/>
            <a:r>
              <a:rPr lang="en-US" b="1" dirty="0">
                <a:solidFill>
                  <a:schemeClr val="bg1"/>
                </a:solidFill>
              </a:rPr>
              <a:t>AH: Authentication Header </a:t>
            </a:r>
            <a:endParaRPr lang="en-US" dirty="0">
              <a:solidFill>
                <a:schemeClr val="bg1"/>
              </a:solidFill>
              <a:effectLst/>
            </a:endParaRPr>
          </a:p>
          <a:p>
            <a:pPr lvl="1"/>
            <a:r>
              <a:rPr lang="en-US" b="1" dirty="0">
                <a:solidFill>
                  <a:schemeClr val="bg1"/>
                </a:solidFill>
              </a:rPr>
              <a:t>ESP: Encapsulating Security Payload </a:t>
            </a:r>
            <a:endParaRPr lang="en-US" dirty="0">
              <a:solidFill>
                <a:schemeClr val="bg1"/>
              </a:solidFill>
              <a:effectLst/>
            </a:endParaRPr>
          </a:p>
          <a:p>
            <a:r>
              <a:rPr lang="en-US" sz="2400" dirty="0">
                <a:solidFill>
                  <a:schemeClr val="bg1"/>
                </a:solidFill>
              </a:rPr>
              <a:t>Other functions provided by external protocols and architectures </a:t>
            </a:r>
            <a:endParaRPr lang="en-US" sz="2400" dirty="0">
              <a:solidFill>
                <a:schemeClr val="bg1"/>
              </a:solidFill>
              <a:effectLst/>
            </a:endParaRPr>
          </a:p>
          <a:p>
            <a:endParaRPr lang="en-US" sz="2000" dirty="0">
              <a:solidFill>
                <a:schemeClr val="bg1"/>
              </a:solidFill>
            </a:endParaRPr>
          </a:p>
        </p:txBody>
      </p:sp>
    </p:spTree>
    <p:extLst>
      <p:ext uri="{BB962C8B-B14F-4D97-AF65-F5344CB8AC3E}">
        <p14:creationId xmlns:p14="http://schemas.microsoft.com/office/powerpoint/2010/main" val="279052343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Transport Mode </a:t>
            </a:r>
          </a:p>
        </p:txBody>
      </p:sp>
      <p:pic>
        <p:nvPicPr>
          <p:cNvPr id="4" name="Content Placeholder 3"/>
          <p:cNvPicPr>
            <a:picLocks noGrp="1" noChangeAspect="1"/>
          </p:cNvPicPr>
          <p:nvPr>
            <p:ph idx="1"/>
          </p:nvPr>
        </p:nvPicPr>
        <p:blipFill>
          <a:blip r:embed="rId3"/>
          <a:stretch>
            <a:fillRect/>
          </a:stretch>
        </p:blipFill>
        <p:spPr>
          <a:xfrm>
            <a:off x="1917700" y="2324894"/>
            <a:ext cx="8356600" cy="3352800"/>
          </a:xfrm>
          <a:prstGeom prst="rect">
            <a:avLst/>
          </a:prstGeom>
        </p:spPr>
      </p:pic>
    </p:spTree>
    <p:extLst>
      <p:ext uri="{BB962C8B-B14F-4D97-AF65-F5344CB8AC3E}">
        <p14:creationId xmlns:p14="http://schemas.microsoft.com/office/powerpoint/2010/main" val="134517293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Tunnel Mode</a:t>
            </a:r>
          </a:p>
        </p:txBody>
      </p:sp>
      <p:pic>
        <p:nvPicPr>
          <p:cNvPr id="4" name="Content Placeholder 3"/>
          <p:cNvPicPr>
            <a:picLocks noGrp="1" noChangeAspect="1"/>
          </p:cNvPicPr>
          <p:nvPr>
            <p:ph idx="1"/>
          </p:nvPr>
        </p:nvPicPr>
        <p:blipFill>
          <a:blip r:embed="rId3"/>
          <a:stretch>
            <a:fillRect/>
          </a:stretch>
        </p:blipFill>
        <p:spPr>
          <a:xfrm>
            <a:off x="1657350" y="1931194"/>
            <a:ext cx="8877300" cy="4140200"/>
          </a:xfrm>
          <a:prstGeom prst="rect">
            <a:avLst/>
          </a:prstGeom>
        </p:spPr>
      </p:pic>
    </p:spTree>
    <p:extLst>
      <p:ext uri="{BB962C8B-B14F-4D97-AF65-F5344CB8AC3E}">
        <p14:creationId xmlns:p14="http://schemas.microsoft.com/office/powerpoint/2010/main" val="201798709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9D92A-48EC-F647-B6F2-0140DBA67D43}"/>
              </a:ext>
            </a:extLst>
          </p:cNvPr>
          <p:cNvSpPr>
            <a:spLocks noGrp="1"/>
          </p:cNvSpPr>
          <p:nvPr>
            <p:ph type="title"/>
          </p:nvPr>
        </p:nvSpPr>
        <p:spPr/>
        <p:txBody>
          <a:bodyPr/>
          <a:lstStyle/>
          <a:p>
            <a:r>
              <a:rPr lang="en-US" dirty="0"/>
              <a:t>IDS/IPS</a:t>
            </a:r>
          </a:p>
        </p:txBody>
      </p:sp>
      <p:sp>
        <p:nvSpPr>
          <p:cNvPr id="3" name="Content Placeholder 2">
            <a:extLst>
              <a:ext uri="{FF2B5EF4-FFF2-40B4-BE49-F238E27FC236}">
                <a16:creationId xmlns:a16="http://schemas.microsoft.com/office/drawing/2014/main" id="{0EFC13E0-7534-0143-A15B-39E436F4421E}"/>
              </a:ext>
            </a:extLst>
          </p:cNvPr>
          <p:cNvSpPr>
            <a:spLocks noGrp="1"/>
          </p:cNvSpPr>
          <p:nvPr>
            <p:ph idx="1"/>
          </p:nvPr>
        </p:nvSpPr>
        <p:spPr/>
        <p:txBody>
          <a:bodyPr/>
          <a:lstStyle/>
          <a:p>
            <a:r>
              <a:rPr lang="en-US" dirty="0"/>
              <a:t>We have talked about:</a:t>
            </a:r>
          </a:p>
          <a:p>
            <a:pPr lvl="1"/>
            <a:r>
              <a:rPr lang="en-US" dirty="0"/>
              <a:t>Host IDS</a:t>
            </a:r>
          </a:p>
          <a:p>
            <a:pPr lvl="1"/>
            <a:r>
              <a:rPr lang="en-US" dirty="0"/>
              <a:t>Network IDS</a:t>
            </a:r>
          </a:p>
          <a:p>
            <a:r>
              <a:rPr lang="en-US" dirty="0"/>
              <a:t>How do we evaluate IDS?</a:t>
            </a:r>
          </a:p>
          <a:p>
            <a:pPr lvl="1"/>
            <a:r>
              <a:rPr lang="en-US" dirty="0"/>
              <a:t>True positives</a:t>
            </a:r>
          </a:p>
          <a:p>
            <a:pPr lvl="1"/>
            <a:r>
              <a:rPr lang="en-US" dirty="0"/>
              <a:t>True negatives</a:t>
            </a:r>
          </a:p>
          <a:p>
            <a:pPr lvl="1"/>
            <a:r>
              <a:rPr lang="en-US" dirty="0"/>
              <a:t>ROC</a:t>
            </a:r>
          </a:p>
          <a:p>
            <a:r>
              <a:rPr lang="en-US" dirty="0"/>
              <a:t>Difference between IDS/IPS</a:t>
            </a:r>
          </a:p>
          <a:p>
            <a:pPr lvl="1"/>
            <a:endParaRPr lang="en-US" dirty="0"/>
          </a:p>
        </p:txBody>
      </p:sp>
    </p:spTree>
    <p:extLst>
      <p:ext uri="{BB962C8B-B14F-4D97-AF65-F5344CB8AC3E}">
        <p14:creationId xmlns:p14="http://schemas.microsoft.com/office/powerpoint/2010/main" val="153911990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IDS Software</a:t>
            </a:r>
            <a:endParaRPr lang="en-US" dirty="0"/>
          </a:p>
        </p:txBody>
      </p:sp>
      <p:sp>
        <p:nvSpPr>
          <p:cNvPr id="3" name="Content Placeholder 2"/>
          <p:cNvSpPr>
            <a:spLocks noGrp="1"/>
          </p:cNvSpPr>
          <p:nvPr>
            <p:ph idx="1"/>
          </p:nvPr>
        </p:nvSpPr>
        <p:spPr/>
        <p:txBody>
          <a:bodyPr/>
          <a:lstStyle/>
          <a:p>
            <a:r>
              <a:rPr lang="en-US" dirty="0" smtClean="0"/>
              <a:t>Snort</a:t>
            </a:r>
          </a:p>
          <a:p>
            <a:r>
              <a:rPr lang="en-US" dirty="0" smtClean="0"/>
              <a:t>Bro</a:t>
            </a:r>
          </a:p>
          <a:p>
            <a:r>
              <a:rPr lang="en-US" dirty="0" err="1" smtClean="0"/>
              <a:t>Suriccata</a:t>
            </a:r>
            <a:endParaRPr lang="en-US" dirty="0" smtClean="0"/>
          </a:p>
          <a:p>
            <a:endParaRPr lang="en-US" dirty="0"/>
          </a:p>
        </p:txBody>
      </p:sp>
    </p:spTree>
    <p:extLst>
      <p:ext uri="{BB962C8B-B14F-4D97-AF65-F5344CB8AC3E}">
        <p14:creationId xmlns:p14="http://schemas.microsoft.com/office/powerpoint/2010/main" val="339002646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smtClean="0"/>
              <a:t>Network security and the attackers asymmetric advantage</a:t>
            </a:r>
          </a:p>
          <a:p>
            <a:r>
              <a:rPr lang="en-US" dirty="0" smtClean="0"/>
              <a:t>Protocol insecurities</a:t>
            </a:r>
          </a:p>
          <a:p>
            <a:r>
              <a:rPr lang="en-US" dirty="0" err="1" smtClean="0"/>
              <a:t>DDoS</a:t>
            </a:r>
            <a:endParaRPr lang="en-US" dirty="0" smtClean="0"/>
          </a:p>
          <a:p>
            <a:r>
              <a:rPr lang="en-US" dirty="0" smtClean="0"/>
              <a:t>Wireless galore</a:t>
            </a:r>
          </a:p>
          <a:p>
            <a:r>
              <a:rPr lang="en-US" dirty="0" smtClean="0"/>
              <a:t>Defenses</a:t>
            </a:r>
            <a:endParaRPr lang="en-US" dirty="0"/>
          </a:p>
        </p:txBody>
      </p:sp>
    </p:spTree>
    <p:extLst>
      <p:ext uri="{BB962C8B-B14F-4D97-AF65-F5344CB8AC3E}">
        <p14:creationId xmlns:p14="http://schemas.microsoft.com/office/powerpoint/2010/main" val="18864616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121DA-4008-F648-A107-7763A5B37654}"/>
              </a:ext>
            </a:extLst>
          </p:cNvPr>
          <p:cNvSpPr>
            <a:spLocks noGrp="1"/>
          </p:cNvSpPr>
          <p:nvPr>
            <p:ph type="title"/>
          </p:nvPr>
        </p:nvSpPr>
        <p:spPr/>
        <p:txBody>
          <a:bodyPr/>
          <a:lstStyle/>
          <a:p>
            <a:r>
              <a:rPr lang="en-US" dirty="0"/>
              <a:t>Network transmission media</a:t>
            </a:r>
          </a:p>
        </p:txBody>
      </p:sp>
      <p:sp>
        <p:nvSpPr>
          <p:cNvPr id="3" name="Content Placeholder 2">
            <a:extLst>
              <a:ext uri="{FF2B5EF4-FFF2-40B4-BE49-F238E27FC236}">
                <a16:creationId xmlns:a16="http://schemas.microsoft.com/office/drawing/2014/main" id="{BB088F13-E4D8-4742-83F3-173AB68391A3}"/>
              </a:ext>
            </a:extLst>
          </p:cNvPr>
          <p:cNvSpPr>
            <a:spLocks noGrp="1"/>
          </p:cNvSpPr>
          <p:nvPr>
            <p:ph idx="1"/>
          </p:nvPr>
        </p:nvSpPr>
        <p:spPr/>
        <p:txBody>
          <a:bodyPr/>
          <a:lstStyle/>
          <a:p>
            <a:r>
              <a:rPr lang="en-US" dirty="0"/>
              <a:t>Cable</a:t>
            </a:r>
          </a:p>
          <a:p>
            <a:pPr lvl="1"/>
            <a:r>
              <a:rPr lang="en-US" dirty="0"/>
              <a:t>Packet Sniffing</a:t>
            </a:r>
          </a:p>
          <a:p>
            <a:pPr lvl="1"/>
            <a:r>
              <a:rPr lang="en-US" dirty="0"/>
              <a:t>Radiation</a:t>
            </a:r>
          </a:p>
          <a:p>
            <a:pPr lvl="1"/>
            <a:r>
              <a:rPr lang="en-US" dirty="0"/>
              <a:t>Cable Splicing</a:t>
            </a:r>
          </a:p>
          <a:p>
            <a:r>
              <a:rPr lang="en-US" dirty="0"/>
              <a:t>Optical Fiber</a:t>
            </a:r>
          </a:p>
          <a:p>
            <a:r>
              <a:rPr lang="en-US" dirty="0"/>
              <a:t>Satellite Communication</a:t>
            </a:r>
          </a:p>
        </p:txBody>
      </p:sp>
    </p:spTree>
    <p:extLst>
      <p:ext uri="{BB962C8B-B14F-4D97-AF65-F5344CB8AC3E}">
        <p14:creationId xmlns:p14="http://schemas.microsoft.com/office/powerpoint/2010/main" val="29995299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959B2-91A5-A443-A9F2-1270E07AB312}"/>
              </a:ext>
            </a:extLst>
          </p:cNvPr>
          <p:cNvSpPr>
            <a:spLocks noGrp="1"/>
          </p:cNvSpPr>
          <p:nvPr>
            <p:ph type="title"/>
          </p:nvPr>
        </p:nvSpPr>
        <p:spPr/>
        <p:txBody>
          <a:bodyPr/>
          <a:lstStyle/>
          <a:p>
            <a:r>
              <a:rPr lang="en-US" dirty="0"/>
              <a:t>Eavesdropping!</a:t>
            </a:r>
          </a:p>
        </p:txBody>
      </p:sp>
      <p:sp>
        <p:nvSpPr>
          <p:cNvPr id="4" name="Picture Placeholder 3">
            <a:extLst>
              <a:ext uri="{FF2B5EF4-FFF2-40B4-BE49-F238E27FC236}">
                <a16:creationId xmlns:a16="http://schemas.microsoft.com/office/drawing/2014/main" id="{5E8283D4-EE6B-A043-BE12-2FBC4AA84395}"/>
              </a:ext>
            </a:extLst>
          </p:cNvPr>
          <p:cNvSpPr>
            <a:spLocks noGrp="1"/>
          </p:cNvSpPr>
          <p:nvPr>
            <p:ph type="pic" idx="1"/>
          </p:nvPr>
        </p:nvSpPr>
        <p:spPr/>
      </p:sp>
      <p:sp>
        <p:nvSpPr>
          <p:cNvPr id="5" name="Text Placeholder 4">
            <a:extLst>
              <a:ext uri="{FF2B5EF4-FFF2-40B4-BE49-F238E27FC236}">
                <a16:creationId xmlns:a16="http://schemas.microsoft.com/office/drawing/2014/main" id="{942924B4-668F-E54B-BB18-C90E3B16193A}"/>
              </a:ext>
            </a:extLst>
          </p:cNvPr>
          <p:cNvSpPr>
            <a:spLocks noGrp="1"/>
          </p:cNvSpPr>
          <p:nvPr>
            <p:ph type="body" sz="half" idx="2"/>
          </p:nvPr>
        </p:nvSpPr>
        <p:spPr/>
        <p:txBody>
          <a:bodyPr>
            <a:normAutofit/>
          </a:bodyPr>
          <a:lstStyle/>
          <a:p>
            <a:pPr marL="285750" indent="-285750">
              <a:buFont typeface="Arial" panose="020B0604020202020204" pitchFamily="34" charset="0"/>
              <a:buChar char="•"/>
            </a:pPr>
            <a:r>
              <a:rPr lang="en-US" sz="2400" dirty="0"/>
              <a:t>Elevated privileges</a:t>
            </a:r>
          </a:p>
          <a:p>
            <a:pPr marL="285750" indent="-285750">
              <a:buFont typeface="Arial" panose="020B0604020202020204" pitchFamily="34" charset="0"/>
              <a:buChar char="•"/>
            </a:pPr>
            <a:r>
              <a:rPr lang="en-US" sz="2400" dirty="0" err="1"/>
              <a:t>Libpcap</a:t>
            </a:r>
            <a:r>
              <a:rPr lang="en-US" sz="2400" dirty="0"/>
              <a:t>/</a:t>
            </a:r>
            <a:r>
              <a:rPr lang="en-US" sz="2400" dirty="0" err="1"/>
              <a:t>Winpcap</a:t>
            </a:r>
            <a:endParaRPr lang="en-US" sz="2400" dirty="0"/>
          </a:p>
          <a:p>
            <a:pPr marL="285750" indent="-285750">
              <a:buFont typeface="Arial" panose="020B0604020202020204" pitchFamily="34" charset="0"/>
              <a:buChar char="•"/>
            </a:pPr>
            <a:r>
              <a:rPr lang="en-US" sz="2400" dirty="0" err="1"/>
              <a:t>Pcap</a:t>
            </a:r>
            <a:r>
              <a:rPr lang="en-US" sz="2400" dirty="0"/>
              <a:t>/</a:t>
            </a:r>
            <a:r>
              <a:rPr lang="en-US" sz="2400" dirty="0" err="1"/>
              <a:t>Pcapng</a:t>
            </a:r>
            <a:endParaRPr lang="en-US" sz="2400" dirty="0"/>
          </a:p>
          <a:p>
            <a:pPr marL="285750" indent="-285750">
              <a:buFont typeface="Arial" panose="020B0604020202020204" pitchFamily="34" charset="0"/>
              <a:buChar char="•"/>
            </a:pPr>
            <a:endParaRPr lang="en-US" sz="2400" dirty="0"/>
          </a:p>
        </p:txBody>
      </p:sp>
      <p:pic>
        <p:nvPicPr>
          <p:cNvPr id="9" name="Picture 8">
            <a:extLst>
              <a:ext uri="{FF2B5EF4-FFF2-40B4-BE49-F238E27FC236}">
                <a16:creationId xmlns:a16="http://schemas.microsoft.com/office/drawing/2014/main" id="{36D7D065-6AD8-2748-AE92-09D85D04C3C8}"/>
              </a:ext>
            </a:extLst>
          </p:cNvPr>
          <p:cNvPicPr>
            <a:picLocks noChangeAspect="1"/>
          </p:cNvPicPr>
          <p:nvPr/>
        </p:nvPicPr>
        <p:blipFill>
          <a:blip r:embed="rId3"/>
          <a:stretch>
            <a:fillRect/>
          </a:stretch>
        </p:blipFill>
        <p:spPr>
          <a:xfrm>
            <a:off x="6074701" y="0"/>
            <a:ext cx="4797478" cy="6858000"/>
          </a:xfrm>
          <a:prstGeom prst="rect">
            <a:avLst/>
          </a:prstGeom>
        </p:spPr>
      </p:pic>
    </p:spTree>
    <p:extLst>
      <p:ext uri="{BB962C8B-B14F-4D97-AF65-F5344CB8AC3E}">
        <p14:creationId xmlns:p14="http://schemas.microsoft.com/office/powerpoint/2010/main" val="2447571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13223</TotalTime>
  <Words>4979</Words>
  <Application>Microsoft Office PowerPoint</Application>
  <PresentationFormat>Widescreen</PresentationFormat>
  <Paragraphs>743</Paragraphs>
  <Slides>76</Slides>
  <Notes>57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76</vt:i4>
      </vt:variant>
    </vt:vector>
  </HeadingPairs>
  <TitlesOfParts>
    <vt:vector size="80" baseType="lpstr">
      <vt:lpstr>Arial</vt:lpstr>
      <vt:lpstr>Calibri</vt:lpstr>
      <vt:lpstr>Calibri Light</vt:lpstr>
      <vt:lpstr>Office Theme</vt:lpstr>
      <vt:lpstr>Computer Network Security</vt:lpstr>
      <vt:lpstr>Outline</vt:lpstr>
      <vt:lpstr>Computer network security threat model</vt:lpstr>
      <vt:lpstr>Asymmetric advantage</vt:lpstr>
      <vt:lpstr>CVSS example – which is the worst threat??</vt:lpstr>
      <vt:lpstr>Network Security</vt:lpstr>
      <vt:lpstr>Network attacks</vt:lpstr>
      <vt:lpstr>Network transmission media</vt:lpstr>
      <vt:lpstr>Eavesdropping!</vt:lpstr>
      <vt:lpstr>Side channel</vt:lpstr>
      <vt:lpstr>Optical Fiber</vt:lpstr>
      <vt:lpstr>Microwave</vt:lpstr>
      <vt:lpstr>Outline</vt:lpstr>
      <vt:lpstr>Steven Bellovin’s Security Problems in the TCP/IP Protocol Suite (1998)</vt:lpstr>
      <vt:lpstr>TCP Sequence Numbers</vt:lpstr>
      <vt:lpstr>TCP SNs</vt:lpstr>
      <vt:lpstr>TCP SNs</vt:lpstr>
      <vt:lpstr>How do we fix this?</vt:lpstr>
      <vt:lpstr>Source Routing</vt:lpstr>
      <vt:lpstr>PowerPoint Presentation</vt:lpstr>
      <vt:lpstr>ICMP</vt:lpstr>
      <vt:lpstr>Ping of Death</vt:lpstr>
      <vt:lpstr>Ping of Death</vt:lpstr>
      <vt:lpstr>ARP Spoofing</vt:lpstr>
      <vt:lpstr>ARP Spoofing</vt:lpstr>
      <vt:lpstr>ARP Spoofing: Defenses</vt:lpstr>
      <vt:lpstr>DNS in the real world</vt:lpstr>
      <vt:lpstr>DNS Vulnerabilities</vt:lpstr>
      <vt:lpstr>A Cache Poisoning Attack</vt:lpstr>
      <vt:lpstr>Kaminsky Attack</vt:lpstr>
      <vt:lpstr>Dan’s Shenanigans</vt:lpstr>
      <vt:lpstr>Port Scanning</vt:lpstr>
      <vt:lpstr>Port Scanning</vt:lpstr>
      <vt:lpstr>Outline</vt:lpstr>
      <vt:lpstr>Denial of Service (DoS)</vt:lpstr>
      <vt:lpstr>Example: SMURF Attack</vt:lpstr>
      <vt:lpstr>DDoS 101 (do not replicate!)</vt:lpstr>
      <vt:lpstr>DDoS</vt:lpstr>
      <vt:lpstr>IRC Botnets</vt:lpstr>
      <vt:lpstr>Mirai Botnet</vt:lpstr>
      <vt:lpstr>DDoS TCP SYN Flood</vt:lpstr>
      <vt:lpstr>DDoS Reality</vt:lpstr>
      <vt:lpstr>Outline</vt:lpstr>
      <vt:lpstr>Wireless</vt:lpstr>
      <vt:lpstr>Wireless communication</vt:lpstr>
      <vt:lpstr>WiFi Frames</vt:lpstr>
      <vt:lpstr>Wireless Vulnerabilities</vt:lpstr>
      <vt:lpstr>WiFi Vulnerabilities</vt:lpstr>
      <vt:lpstr>PowerPoint Presentation</vt:lpstr>
      <vt:lpstr>WPA</vt:lpstr>
      <vt:lpstr>Krack Attack</vt:lpstr>
      <vt:lpstr>The Attack</vt:lpstr>
      <vt:lpstr>Outline</vt:lpstr>
      <vt:lpstr>Can we defend the network?</vt:lpstr>
      <vt:lpstr>SSL/TLS Message Types</vt:lpstr>
      <vt:lpstr>SSL/TLS with Server and Client Authentication </vt:lpstr>
      <vt:lpstr>SSL/TLS and the Web </vt:lpstr>
      <vt:lpstr>HTTP 1.0</vt:lpstr>
      <vt:lpstr>Problems with TLS/SSL </vt:lpstr>
      <vt:lpstr>Certificate Verification</vt:lpstr>
      <vt:lpstr>Filtering: Firewalls</vt:lpstr>
      <vt:lpstr>IP Firewall Policy</vt:lpstr>
      <vt:lpstr>Palo Alto filtering</vt:lpstr>
      <vt:lpstr>DMZ (De-Militarized Zone)</vt:lpstr>
      <vt:lpstr>Telecommuter VPNs: Client-to-Gateway </vt:lpstr>
      <vt:lpstr>Gateway-to-Gateway VPNs </vt:lpstr>
      <vt:lpstr>How do we build VPNs? </vt:lpstr>
      <vt:lpstr>VPN Tunneling</vt:lpstr>
      <vt:lpstr>SSL VPN</vt:lpstr>
      <vt:lpstr>IPsec VPN</vt:lpstr>
      <vt:lpstr>IPsec and the IP protocol stack </vt:lpstr>
      <vt:lpstr>Transport Mode </vt:lpstr>
      <vt:lpstr>Tunnel Mode</vt:lpstr>
      <vt:lpstr>IDS/IPS</vt:lpstr>
      <vt:lpstr>IDS Software</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Network Security</dc:title>
  <dc:creator>Xenia Mountrouidou</dc:creator>
  <cp:lastModifiedBy>Mountrouidou, Xenia</cp:lastModifiedBy>
  <cp:revision>78</cp:revision>
  <dcterms:created xsi:type="dcterms:W3CDTF">2018-03-08T01:29:24Z</dcterms:created>
  <dcterms:modified xsi:type="dcterms:W3CDTF">2018-03-29T13:59:47Z</dcterms:modified>
</cp:coreProperties>
</file>

<file path=docProps/thumbnail.jpeg>
</file>